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  <p:sldMasterId id="2147483708" r:id="rId5"/>
  </p:sldMasterIdLst>
  <p:notesMasterIdLst>
    <p:notesMasterId r:id="rId32"/>
  </p:notesMasterIdLst>
  <p:sldIdLst>
    <p:sldId id="258" r:id="rId6"/>
    <p:sldId id="449" r:id="rId7"/>
    <p:sldId id="446" r:id="rId8"/>
    <p:sldId id="452" r:id="rId9"/>
    <p:sldId id="447" r:id="rId10"/>
    <p:sldId id="450" r:id="rId11"/>
    <p:sldId id="454" r:id="rId12"/>
    <p:sldId id="453" r:id="rId13"/>
    <p:sldId id="451" r:id="rId14"/>
    <p:sldId id="256" r:id="rId15"/>
    <p:sldId id="268" r:id="rId16"/>
    <p:sldId id="262" r:id="rId17"/>
    <p:sldId id="269" r:id="rId18"/>
    <p:sldId id="264" r:id="rId19"/>
    <p:sldId id="257" r:id="rId20"/>
    <p:sldId id="271" r:id="rId21"/>
    <p:sldId id="270" r:id="rId22"/>
    <p:sldId id="455" r:id="rId23"/>
    <p:sldId id="259" r:id="rId24"/>
    <p:sldId id="274" r:id="rId25"/>
    <p:sldId id="275" r:id="rId26"/>
    <p:sldId id="263" r:id="rId27"/>
    <p:sldId id="265" r:id="rId28"/>
    <p:sldId id="266" r:id="rId29"/>
    <p:sldId id="456" r:id="rId30"/>
    <p:sldId id="267" r:id="rId31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D5CC8D-8060-4F80-9397-E033A2BCDB1B}" v="1" dt="2024-09-12T13:57:41.7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78151" autoAdjust="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Wilcox" userId="097ff98c-1efe-4332-bd9a-2ac1323f6559" providerId="ADAL" clId="{9BD5CC8D-8060-4F80-9397-E033A2BCDB1B}"/>
    <pc:docChg chg="custSel modSld">
      <pc:chgData name="Mrs Wilcox" userId="097ff98c-1efe-4332-bd9a-2ac1323f6559" providerId="ADAL" clId="{9BD5CC8D-8060-4F80-9397-E033A2BCDB1B}" dt="2024-09-12T13:57:41.704" v="35" actId="20578"/>
      <pc:docMkLst>
        <pc:docMk/>
      </pc:docMkLst>
      <pc:sldChg chg="modSp mod">
        <pc:chgData name="Mrs Wilcox" userId="097ff98c-1efe-4332-bd9a-2ac1323f6559" providerId="ADAL" clId="{9BD5CC8D-8060-4F80-9397-E033A2BCDB1B}" dt="2024-09-12T13:56:57.887" v="34" actId="20577"/>
        <pc:sldMkLst>
          <pc:docMk/>
          <pc:sldMk cId="2231593294" sldId="449"/>
        </pc:sldMkLst>
        <pc:spChg chg="mod">
          <ac:chgData name="Mrs Wilcox" userId="097ff98c-1efe-4332-bd9a-2ac1323f6559" providerId="ADAL" clId="{9BD5CC8D-8060-4F80-9397-E033A2BCDB1B}" dt="2024-09-12T13:56:57.887" v="34" actId="20577"/>
          <ac:spMkLst>
            <pc:docMk/>
            <pc:sldMk cId="2231593294" sldId="449"/>
            <ac:spMk id="3" creationId="{D201F165-E0A8-47E9-8848-25EBB10CBDEE}"/>
          </ac:spMkLst>
        </pc:spChg>
      </pc:sldChg>
      <pc:sldChg chg="modSp">
        <pc:chgData name="Mrs Wilcox" userId="097ff98c-1efe-4332-bd9a-2ac1323f6559" providerId="ADAL" clId="{9BD5CC8D-8060-4F80-9397-E033A2BCDB1B}" dt="2024-09-12T13:57:41.704" v="35" actId="20578"/>
        <pc:sldMkLst>
          <pc:docMk/>
          <pc:sldMk cId="4133341782" sldId="454"/>
        </pc:sldMkLst>
        <pc:spChg chg="mod">
          <ac:chgData name="Mrs Wilcox" userId="097ff98c-1efe-4332-bd9a-2ac1323f6559" providerId="ADAL" clId="{9BD5CC8D-8060-4F80-9397-E033A2BCDB1B}" dt="2024-09-12T13:57:41.704" v="35" actId="20578"/>
          <ac:spMkLst>
            <pc:docMk/>
            <pc:sldMk cId="4133341782" sldId="454"/>
            <ac:spMk id="3" creationId="{584C6F5A-A5C7-4E92-9F30-EE1BFC2ED57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03382C-B020-4201-A59F-0692CCDC2243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5D04C-0414-46A4-84C8-4A297EB958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585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Speaker notes:</a:t>
            </a:r>
          </a:p>
          <a:p>
            <a:pPr marL="171450" indent="-171450">
              <a:buFontTx/>
              <a:buChar char="-"/>
            </a:pPr>
            <a:r>
              <a:rPr lang="en-GB" dirty="0"/>
              <a:t>Thank people for joining</a:t>
            </a:r>
          </a:p>
          <a:p>
            <a:pPr marL="171450" indent="-171450">
              <a:buFontTx/>
              <a:buChar char="-"/>
            </a:pPr>
            <a:r>
              <a:rPr lang="en-GB" dirty="0"/>
              <a:t>St Nic’s </a:t>
            </a:r>
            <a:r>
              <a:rPr lang="en-GB" b="1" dirty="0"/>
              <a:t>is </a:t>
            </a:r>
            <a:r>
              <a:rPr lang="en-GB" dirty="0"/>
              <a:t>a special place – if you ask people why it’s special they’ll give you lots of answers</a:t>
            </a:r>
          </a:p>
          <a:p>
            <a:pPr marL="171450" indent="-171450">
              <a:buFontTx/>
              <a:buChar char="-"/>
            </a:pPr>
            <a:r>
              <a:rPr lang="en-GB" dirty="0"/>
              <a:t>What we’ve done is pull all of these answers together to define our vision, mission, and values</a:t>
            </a:r>
          </a:p>
          <a:p>
            <a:pPr marL="171450" indent="-171450">
              <a:buFontTx/>
              <a:buChar char="-"/>
            </a:pPr>
            <a:r>
              <a:rPr lang="en-GB" dirty="0"/>
              <a:t>This is good practice for all schools (and organisations) and particularly for us as a church school</a:t>
            </a:r>
          </a:p>
          <a:p>
            <a:pPr marL="171450" indent="-171450">
              <a:buFontTx/>
              <a:buChar char="-"/>
            </a:pPr>
            <a:r>
              <a:rPr lang="en-GB" dirty="0"/>
              <a:t>It’s taken a while because of COVID but that’s given us a chance to hear lots of different views and feedback and reflect on why we’re here and how we make a difference to our community</a:t>
            </a:r>
          </a:p>
          <a:p>
            <a:pPr marL="171450" indent="-171450">
              <a:buFontTx/>
              <a:buChar char="-"/>
            </a:pPr>
            <a:r>
              <a:rPr lang="en-GB" dirty="0"/>
              <a:t>It’s not new – most of it should be very familiar, just written so that we can remember it easily and apply it to our day to day teaching and learning</a:t>
            </a:r>
          </a:p>
          <a:p>
            <a:pPr marL="171450" indent="-171450">
              <a:buFontTx/>
              <a:buChar char="-"/>
            </a:pPr>
            <a:endParaRPr lang="en-GB" dirty="0"/>
          </a:p>
          <a:p>
            <a:pPr marL="0" indent="0">
              <a:buFontTx/>
              <a:buNone/>
            </a:pPr>
            <a:r>
              <a:rPr lang="en-GB" dirty="0"/>
              <a:t>Other notes:</a:t>
            </a:r>
          </a:p>
          <a:p>
            <a:pPr marL="171450" indent="-171450">
              <a:buFontTx/>
              <a:buChar char="-"/>
            </a:pPr>
            <a:r>
              <a:rPr lang="en-GB" dirty="0"/>
              <a:t>Not pursuing the “ship” idea as the feedback was that it was too complicated</a:t>
            </a:r>
          </a:p>
          <a:p>
            <a:pPr marL="171450" indent="-171450">
              <a:buFontTx/>
              <a:buChar char="-"/>
            </a:pPr>
            <a:r>
              <a:rPr lang="en-GB" dirty="0"/>
              <a:t>Not pursuing the “Jesus calms the storm” story as it doesn’t fit with our narrative (as this presentation shows)</a:t>
            </a:r>
          </a:p>
          <a:p>
            <a:pPr marL="171450" indent="-171450">
              <a:buFontTx/>
              <a:buChar char="-"/>
            </a:pPr>
            <a:r>
              <a:rPr lang="en-GB" dirty="0"/>
              <a:t>Want something that is straightforward, memorable, and applicable to our community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05D04C-0414-46A4-84C8-4A297EB9585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552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5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66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851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012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077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879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720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983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83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041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705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7240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1609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8249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9157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2228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9399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70899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0156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80887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1617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3403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7289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7318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6764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07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6272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414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38875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301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883F11E-ECB3-4046-A121-A45C6FF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D89A00-36F4-4149-A4A5-8F2A2FD5A9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2" y="1370517"/>
            <a:ext cx="5708356" cy="4421939"/>
          </a:xfrm>
        </p:spPr>
        <p:txBody>
          <a:bodyPr>
            <a:normAutofit fontScale="90000"/>
          </a:bodyPr>
          <a:lstStyle/>
          <a:p>
            <a:r>
              <a:rPr lang="en-GB" dirty="0"/>
              <a:t>Welcome to Year 6!</a:t>
            </a:r>
            <a:br>
              <a:rPr lang="en-GB" dirty="0"/>
            </a:br>
            <a:br>
              <a:rPr lang="en-GB" dirty="0"/>
            </a:br>
            <a:r>
              <a:rPr lang="en-GB" dirty="0"/>
              <a:t>Please feel free to look through this term’s knowledge mat while wait for everyone to arrive.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Mrs </a:t>
            </a:r>
            <a:r>
              <a:rPr lang="en-GB" dirty="0" err="1"/>
              <a:t>wilcox</a:t>
            </a:r>
            <a:r>
              <a:rPr lang="en-GB" dirty="0"/>
              <a:t> and Mrs Logan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CF77191-9839-40D9-B04E-85DF01BB0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052796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F007B11-F4C3-4A9E-AAA8-D52C8C1AD9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91306" y="457200"/>
            <a:ext cx="3052798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71D0F6C-C993-4E97-A103-9448E35FEE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6079" y="453643"/>
            <a:ext cx="5009388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B28B346-1639-4F05-9EBC-808A9DC665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6079" y="723899"/>
            <a:ext cx="5009388" cy="566666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98AF8832-E797-4ECF-A231-9F731C3E1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850259" y="1370517"/>
            <a:ext cx="2781028" cy="437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495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ED2C2-A1FA-43E9-9958-1F6B1D4FE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1F165-E0A8-47E9-8848-25EBB10CBD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Tx/>
              <a:buChar char="-"/>
            </a:pPr>
            <a:r>
              <a:rPr lang="en-GB" sz="3400" dirty="0"/>
              <a:t>Literacy, Maths, Spelling and Reading each morning Mon-Thurs</a:t>
            </a:r>
          </a:p>
          <a:p>
            <a:pPr>
              <a:buFontTx/>
              <a:buChar char="-"/>
            </a:pPr>
            <a:r>
              <a:rPr lang="en-GB" sz="3400" dirty="0"/>
              <a:t>P.E. Mon pm</a:t>
            </a:r>
          </a:p>
          <a:p>
            <a:pPr>
              <a:buFontTx/>
              <a:buChar char="-"/>
            </a:pPr>
            <a:r>
              <a:rPr lang="en-GB" sz="3400" dirty="0"/>
              <a:t>Science/Project Tues/Weds pm (Mrs Mathers in class 14 some Tues) </a:t>
            </a:r>
          </a:p>
          <a:p>
            <a:pPr>
              <a:buFontTx/>
              <a:buChar char="-"/>
            </a:pPr>
            <a:r>
              <a:rPr lang="en-GB" sz="3400" dirty="0"/>
              <a:t>Music, PSHE and French Thurs pm (Mrs </a:t>
            </a:r>
            <a:r>
              <a:rPr lang="en-GB" sz="3400" dirty="0" err="1"/>
              <a:t>Leat</a:t>
            </a:r>
            <a:r>
              <a:rPr lang="en-GB" sz="3400" dirty="0"/>
              <a:t> and Mrs Harrop)</a:t>
            </a:r>
          </a:p>
          <a:p>
            <a:pPr>
              <a:buFontTx/>
              <a:buChar char="-"/>
            </a:pPr>
            <a:r>
              <a:rPr lang="en-GB" sz="3400" dirty="0"/>
              <a:t>Friday (Miss Rand in class 13) Maths, </a:t>
            </a:r>
            <a:r>
              <a:rPr lang="en-GB" sz="3400" dirty="0" err="1"/>
              <a:t>SPaG</a:t>
            </a:r>
            <a:r>
              <a:rPr lang="en-GB" sz="3400" dirty="0"/>
              <a:t>, Computing, RE, Art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1593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145B8-AB71-4BFE-A44F-42369B940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6 topics throughout the year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F1480-2908-4C20-8CE4-5BEB4C2930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Autumn 1 – Dynamic Dynasties (China and Shang Dynasty)</a:t>
            </a:r>
          </a:p>
          <a:p>
            <a:pPr marL="0" indent="0">
              <a:buNone/>
            </a:pPr>
            <a:r>
              <a:rPr lang="en-GB" sz="3000" dirty="0"/>
              <a:t>Autumn 2 – Blood Heart (Circulatory system) </a:t>
            </a:r>
          </a:p>
          <a:p>
            <a:pPr marL="0" indent="0">
              <a:buNone/>
            </a:pPr>
            <a:r>
              <a:rPr lang="en-GB" sz="3000" dirty="0"/>
              <a:t>Spring 1/2 – Britain at War (World War 1 and 2)</a:t>
            </a:r>
          </a:p>
          <a:p>
            <a:pPr marL="0" indent="0">
              <a:buNone/>
            </a:pPr>
            <a:r>
              <a:rPr lang="en-GB" sz="3000" dirty="0"/>
              <a:t>Summer 1 – Darwin’s Delights (Evolution and Inheritance)</a:t>
            </a:r>
          </a:p>
          <a:p>
            <a:pPr marL="0" indent="0">
              <a:buNone/>
            </a:pPr>
            <a:r>
              <a:rPr lang="en-GB" sz="3000" dirty="0"/>
              <a:t>Summer 2 – I.D. (Identify and Transition to secondary)</a:t>
            </a:r>
          </a:p>
        </p:txBody>
      </p:sp>
    </p:spTree>
    <p:extLst>
      <p:ext uri="{BB962C8B-B14F-4D97-AF65-F5344CB8AC3E}">
        <p14:creationId xmlns:p14="http://schemas.microsoft.com/office/powerpoint/2010/main" val="3272379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6B5AB4A-01A5-44AE-9323-7755A8F75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2641F6-1605-AE6D-44CC-33018A29A5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4642" y="-1419"/>
            <a:ext cx="10142713" cy="6859419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D1ABFDE8-709E-9F1D-FD1C-2EAF254AA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72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5358E-0C7B-41E1-A2DC-66923F8E4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11" y="668289"/>
            <a:ext cx="3420615" cy="10138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6B5AB4A-01A5-44AE-9323-7755A8F75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2F13A1-82AB-2AEF-3B3F-17B799A8ED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868" y="-52470"/>
            <a:ext cx="9789998" cy="696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564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8ED2D-31E1-417F-B5D5-495CD78EE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C6F5A-A5C7-4E92-9F30-EE1BFC2ED5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sz="2600" dirty="0"/>
              <a:t>Given out on Wednesday, due in Monday</a:t>
            </a:r>
          </a:p>
          <a:p>
            <a:pPr>
              <a:buFontTx/>
              <a:buChar char="-"/>
            </a:pPr>
            <a:r>
              <a:rPr lang="en-GB" sz="2600" dirty="0"/>
              <a:t>Topic menu – selection of activities to choose from</a:t>
            </a:r>
          </a:p>
          <a:p>
            <a:pPr>
              <a:buFontTx/>
              <a:buChar char="-"/>
            </a:pPr>
            <a:r>
              <a:rPr lang="en-GB" sz="2600" dirty="0"/>
              <a:t>Maths homework</a:t>
            </a:r>
          </a:p>
          <a:p>
            <a:pPr>
              <a:buFontTx/>
              <a:buChar char="-"/>
            </a:pPr>
            <a:r>
              <a:rPr lang="en-GB" sz="2600" dirty="0"/>
              <a:t>Submitted on TEAMS</a:t>
            </a:r>
          </a:p>
          <a:p>
            <a:pPr>
              <a:buFontTx/>
              <a:buChar char="-"/>
            </a:pPr>
            <a:r>
              <a:rPr lang="en-GB" sz="2600" dirty="0" err="1"/>
              <a:t>SPaG</a:t>
            </a:r>
            <a:r>
              <a:rPr lang="en-GB" sz="2600" dirty="0"/>
              <a:t> quiz after Christmas (until SATs)</a:t>
            </a:r>
          </a:p>
        </p:txBody>
      </p:sp>
    </p:spTree>
    <p:extLst>
      <p:ext uri="{BB962C8B-B14F-4D97-AF65-F5344CB8AC3E}">
        <p14:creationId xmlns:p14="http://schemas.microsoft.com/office/powerpoint/2010/main" val="3707092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8ED2D-31E1-417F-B5D5-495CD78EE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C6F5A-A5C7-4E92-9F30-EE1BFC2ED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17217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sz="2600" dirty="0"/>
              <a:t>“Disco door”</a:t>
            </a:r>
          </a:p>
          <a:p>
            <a:pPr>
              <a:buFontTx/>
              <a:buChar char="-"/>
            </a:pPr>
            <a:r>
              <a:rPr lang="en-GB" sz="2600" dirty="0"/>
              <a:t>Prefect duties</a:t>
            </a:r>
          </a:p>
          <a:p>
            <a:pPr>
              <a:buFontTx/>
              <a:buChar char="-"/>
            </a:pPr>
            <a:r>
              <a:rPr lang="en-GB" sz="2600" dirty="0"/>
              <a:t>Mobile phones</a:t>
            </a:r>
          </a:p>
          <a:p>
            <a:pPr>
              <a:buFontTx/>
              <a:buChar char="-"/>
            </a:pPr>
            <a:r>
              <a:rPr lang="en-GB" sz="2600" dirty="0" err="1"/>
              <a:t>Kilvrough</a:t>
            </a:r>
            <a:endParaRPr lang="en-GB" sz="2600" dirty="0"/>
          </a:p>
          <a:p>
            <a:pPr>
              <a:buFontTx/>
              <a:buChar char="-"/>
            </a:pPr>
            <a:r>
              <a:rPr lang="en-GB" sz="2600" dirty="0"/>
              <a:t>Enterprise project</a:t>
            </a:r>
          </a:p>
          <a:p>
            <a:pPr>
              <a:buFontTx/>
              <a:buChar char="-"/>
            </a:pPr>
            <a:r>
              <a:rPr lang="en-GB" sz="2600" dirty="0"/>
              <a:t>SATs</a:t>
            </a:r>
          </a:p>
          <a:p>
            <a:pPr>
              <a:buFontTx/>
              <a:buChar char="-"/>
            </a:pP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4133341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8ED2D-31E1-417F-B5D5-495CD78EE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C6F5A-A5C7-4E92-9F30-EE1BFC2ED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17217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sz="2600" dirty="0"/>
              <a:t>Monday 12</a:t>
            </a:r>
            <a:r>
              <a:rPr lang="en-GB" sz="2600" baseline="30000" dirty="0"/>
              <a:t>th</a:t>
            </a:r>
            <a:r>
              <a:rPr lang="en-GB" sz="2600" dirty="0"/>
              <a:t> May – Thursday 15</a:t>
            </a:r>
            <a:r>
              <a:rPr lang="en-GB" sz="2600" baseline="30000" dirty="0"/>
              <a:t>th</a:t>
            </a:r>
            <a:r>
              <a:rPr lang="en-GB" sz="2600" dirty="0"/>
              <a:t> May 2025</a:t>
            </a:r>
          </a:p>
          <a:p>
            <a:pPr>
              <a:buFontTx/>
              <a:buChar char="-"/>
            </a:pPr>
            <a:r>
              <a:rPr lang="en-GB" sz="2600" dirty="0"/>
              <a:t>Monday – </a:t>
            </a:r>
            <a:r>
              <a:rPr lang="en-GB" sz="2600" dirty="0" err="1"/>
              <a:t>SPaG</a:t>
            </a:r>
            <a:r>
              <a:rPr lang="en-GB" sz="2600" dirty="0"/>
              <a:t> Paper 1 and 2</a:t>
            </a:r>
          </a:p>
          <a:p>
            <a:pPr>
              <a:buFontTx/>
              <a:buChar char="-"/>
            </a:pPr>
            <a:r>
              <a:rPr lang="en-GB" sz="2600" dirty="0"/>
              <a:t>Tuesday – Reading</a:t>
            </a:r>
          </a:p>
          <a:p>
            <a:pPr>
              <a:buFontTx/>
              <a:buChar char="-"/>
            </a:pPr>
            <a:r>
              <a:rPr lang="en-GB" sz="2600" dirty="0"/>
              <a:t>Wednesday – Maths Paper 1 and 2</a:t>
            </a:r>
          </a:p>
          <a:p>
            <a:pPr>
              <a:buFontTx/>
              <a:buChar char="-"/>
            </a:pPr>
            <a:r>
              <a:rPr lang="en-GB" sz="2600" dirty="0"/>
              <a:t>Thursday – Maths Paper 3</a:t>
            </a:r>
          </a:p>
          <a:p>
            <a:pPr>
              <a:buFontTx/>
              <a:buChar char="-"/>
            </a:pPr>
            <a:endParaRPr lang="en-GB" sz="2600" dirty="0"/>
          </a:p>
          <a:p>
            <a:pPr>
              <a:buFontTx/>
              <a:buChar char="-"/>
            </a:pPr>
            <a:r>
              <a:rPr lang="en-GB" sz="2600" dirty="0"/>
              <a:t>SATs breakfast</a:t>
            </a:r>
          </a:p>
          <a:p>
            <a:pPr>
              <a:buFontTx/>
              <a:buChar char="-"/>
            </a:pP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1495243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B52D0-77F4-4374-8F84-603B7AA5E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8CD75B-7816-4109-8214-1420212BA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328" y="2720823"/>
            <a:ext cx="11029615" cy="3678303"/>
          </a:xfrm>
        </p:spPr>
        <p:txBody>
          <a:bodyPr/>
          <a:lstStyle/>
          <a:p>
            <a:pPr marL="0" indent="0">
              <a:buNone/>
            </a:pPr>
            <a:endParaRPr lang="en-GB" sz="3200" dirty="0"/>
          </a:p>
          <a:p>
            <a:endParaRPr lang="en-GB" dirty="0"/>
          </a:p>
        </p:txBody>
      </p:sp>
      <p:pic>
        <p:nvPicPr>
          <p:cNvPr id="1026" name="Picture 2" descr="question mark | 3d human with a red question mark | Damián Navas | Flickr">
            <a:extLst>
              <a:ext uri="{FF2B5EF4-FFF2-40B4-BE49-F238E27FC236}">
                <a16:creationId xmlns:a16="http://schemas.microsoft.com/office/drawing/2014/main" id="{4640A6EE-4FA3-4E6A-BC01-49AA19720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6136" y="2445327"/>
            <a:ext cx="3048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9035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1709" y="963264"/>
            <a:ext cx="9648028" cy="2677648"/>
          </a:xfrm>
        </p:spPr>
        <p:txBody>
          <a:bodyPr/>
          <a:lstStyle/>
          <a:p>
            <a:r>
              <a:rPr lang="en-US" sz="8800" dirty="0" err="1"/>
              <a:t>Kilvrough</a:t>
            </a:r>
            <a:r>
              <a:rPr lang="en-US" sz="8800" dirty="0"/>
              <a:t> Manor</a:t>
            </a:r>
            <a:endParaRPr lang="en-GB" sz="8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October 7</a:t>
            </a:r>
            <a:r>
              <a:rPr lang="en-US" baseline="30000" dirty="0"/>
              <a:t>th</a:t>
            </a:r>
            <a:r>
              <a:rPr lang="en-US" dirty="0"/>
              <a:t> – 11</a:t>
            </a:r>
            <a:r>
              <a:rPr lang="en-US" baseline="30000" dirty="0"/>
              <a:t>th</a:t>
            </a:r>
            <a:r>
              <a:rPr 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5815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F177E-8E8A-4E60-9D87-D3506B929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8800" dirty="0"/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5942A-0CCC-49F7-B9C2-3D9D186627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Team building</a:t>
            </a:r>
          </a:p>
          <a:p>
            <a:r>
              <a:rPr lang="en-GB" sz="3200" dirty="0"/>
              <a:t>Make new friendships</a:t>
            </a:r>
          </a:p>
          <a:p>
            <a:r>
              <a:rPr lang="en-GB" sz="3200" dirty="0"/>
              <a:t>New experiences</a:t>
            </a:r>
          </a:p>
          <a:p>
            <a:r>
              <a:rPr lang="en-GB" sz="3200" dirty="0"/>
              <a:t>Build confidence &amp; overcome fears</a:t>
            </a:r>
          </a:p>
          <a:p>
            <a:r>
              <a:rPr lang="en-GB" sz="3200" dirty="0"/>
              <a:t>Develop growth mindset</a:t>
            </a:r>
          </a:p>
          <a:p>
            <a:r>
              <a:rPr lang="en-GB" sz="3200" dirty="0"/>
              <a:t>Develop problem solving skills</a:t>
            </a:r>
          </a:p>
        </p:txBody>
      </p:sp>
    </p:spTree>
    <p:extLst>
      <p:ext uri="{BB962C8B-B14F-4D97-AF65-F5344CB8AC3E}">
        <p14:creationId xmlns:p14="http://schemas.microsoft.com/office/powerpoint/2010/main" val="1745547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FE932E86-6204-4718-82CA-B9B42C57A42E}"/>
              </a:ext>
            </a:extLst>
          </p:cNvPr>
          <p:cNvSpPr txBox="1">
            <a:spLocks/>
          </p:cNvSpPr>
          <p:nvPr/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The week…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13BD97E-375F-4FAB-85DD-5F509AB47F78}"/>
              </a:ext>
            </a:extLst>
          </p:cNvPr>
          <p:cNvSpPr txBox="1">
            <a:spLocks/>
          </p:cNvSpPr>
          <p:nvPr/>
        </p:nvSpPr>
        <p:spPr bwMode="gray">
          <a:xfrm>
            <a:off x="1715293" y="3235384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Is split into three parts</a:t>
            </a:r>
          </a:p>
        </p:txBody>
      </p:sp>
    </p:spTree>
    <p:extLst>
      <p:ext uri="{BB962C8B-B14F-4D97-AF65-F5344CB8AC3E}">
        <p14:creationId xmlns:p14="http://schemas.microsoft.com/office/powerpoint/2010/main" val="38678987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F177E-8E8A-4E60-9D87-D3506B929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8800" dirty="0"/>
              <a:t>Part one: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5942A-0CCC-49F7-B9C2-3D9D18662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9721593" cy="3416300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GB" sz="3200" dirty="0"/>
              <a:t>Monday:</a:t>
            </a:r>
          </a:p>
          <a:p>
            <a:pPr marL="0" indent="0">
              <a:spcAft>
                <a:spcPts val="600"/>
              </a:spcAft>
              <a:buNone/>
            </a:pPr>
            <a:endParaRPr lang="en-GB" sz="3200" dirty="0"/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3200" dirty="0">
                <a:sym typeface="Wingdings" panose="05000000000000000000" pitchFamily="2" charset="2"/>
              </a:rPr>
              <a:t>Journey to Wales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3200" dirty="0">
                <a:sym typeface="Wingdings" panose="05000000000000000000" pitchFamily="2" charset="2"/>
              </a:rPr>
              <a:t>The manor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3200" dirty="0">
                <a:sym typeface="Wingdings" panose="05000000000000000000" pitchFamily="2" charset="2"/>
              </a:rPr>
              <a:t>Introductory activities</a:t>
            </a:r>
          </a:p>
        </p:txBody>
      </p:sp>
    </p:spTree>
    <p:extLst>
      <p:ext uri="{BB962C8B-B14F-4D97-AF65-F5344CB8AC3E}">
        <p14:creationId xmlns:p14="http://schemas.microsoft.com/office/powerpoint/2010/main" val="3630301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51BB2-37DD-4A11-9947-8190A0C42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8523" y="216129"/>
            <a:ext cx="8831816" cy="1372986"/>
          </a:xfrm>
        </p:spPr>
        <p:txBody>
          <a:bodyPr/>
          <a:lstStyle/>
          <a:p>
            <a:r>
              <a:rPr lang="en-GB" dirty="0"/>
              <a:t>Arrival- Where is </a:t>
            </a:r>
            <a:r>
              <a:rPr lang="en-GB" dirty="0" err="1"/>
              <a:t>Kilvrough</a:t>
            </a:r>
            <a:r>
              <a:rPr lang="en-GB" dirty="0"/>
              <a:t> Manor?</a:t>
            </a:r>
          </a:p>
        </p:txBody>
      </p:sp>
      <p:pic>
        <p:nvPicPr>
          <p:cNvPr id="1026" name="Picture 2" descr="Map of Swansea - Wales Airshow">
            <a:extLst>
              <a:ext uri="{FF2B5EF4-FFF2-40B4-BE49-F238E27FC236}">
                <a16:creationId xmlns:a16="http://schemas.microsoft.com/office/drawing/2014/main" id="{94628025-ECCA-4821-A3E0-F1E4E0C6E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187" y="1589115"/>
            <a:ext cx="8406930" cy="598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982C0DC7-4BEC-4345-83AD-BD16D14E5EFE}"/>
              </a:ext>
            </a:extLst>
          </p:cNvPr>
          <p:cNvSpPr/>
          <p:nvPr/>
        </p:nvSpPr>
        <p:spPr>
          <a:xfrm rot="10432563">
            <a:off x="3636242" y="4917772"/>
            <a:ext cx="5886601" cy="3020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C628E8-199A-44F5-9919-370400CE78EC}"/>
              </a:ext>
            </a:extLst>
          </p:cNvPr>
          <p:cNvSpPr txBox="1"/>
          <p:nvPr/>
        </p:nvSpPr>
        <p:spPr>
          <a:xfrm>
            <a:off x="9522156" y="4504888"/>
            <a:ext cx="1233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Kilvrough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8352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ilvrough Manor - The Bay Magazine Swansea">
            <a:extLst>
              <a:ext uri="{FF2B5EF4-FFF2-40B4-BE49-F238E27FC236}">
                <a16:creationId xmlns:a16="http://schemas.microsoft.com/office/drawing/2014/main" id="{BAFFEDE3-3671-4EAA-BDA7-4402F2AB0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1871" y="1248870"/>
            <a:ext cx="7850740" cy="5016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BEDCA2D-5C46-41E4-A0F2-0E026E8F580B}"/>
              </a:ext>
            </a:extLst>
          </p:cNvPr>
          <p:cNvSpPr/>
          <p:nvPr/>
        </p:nvSpPr>
        <p:spPr>
          <a:xfrm>
            <a:off x="529389" y="371707"/>
            <a:ext cx="11577453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  <a:sym typeface="Wingdings" panose="05000000000000000000" pitchFamily="2" charset="2"/>
              </a:rPr>
              <a:t>Getting to know the manor,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  <a:sym typeface="Wingdings" panose="05000000000000000000" pitchFamily="2" charset="2"/>
              </a:rPr>
              <a:t>finding dormitories,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  <a:sym typeface="Wingdings" panose="05000000000000000000" pitchFamily="2" charset="2"/>
              </a:rPr>
              <a:t>making beds!</a:t>
            </a:r>
          </a:p>
        </p:txBody>
      </p:sp>
    </p:spTree>
    <p:extLst>
      <p:ext uri="{BB962C8B-B14F-4D97-AF65-F5344CB8AC3E}">
        <p14:creationId xmlns:p14="http://schemas.microsoft.com/office/powerpoint/2010/main" val="2825007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B59935-64B0-4491-98D6-5179DAFAF1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10" y="1872247"/>
            <a:ext cx="3739315" cy="49857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B34202-01ED-42F0-B9DE-BB7CC82130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342688" y="2177964"/>
            <a:ext cx="4737101" cy="35528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C3BA8DA-FD2D-4A07-A081-5FC28B89669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892089" y="2036345"/>
            <a:ext cx="5510463" cy="4132847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E0BBEF5-993E-4279-AD92-C4CAD358B2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008401" y="358129"/>
            <a:ext cx="10441158" cy="1370907"/>
          </a:xfrm>
        </p:spPr>
        <p:txBody>
          <a:bodyPr/>
          <a:lstStyle/>
          <a:p>
            <a:pPr algn="ctr"/>
            <a:r>
              <a:rPr lang="en-US" sz="7600" dirty="0"/>
              <a:t>Team building</a:t>
            </a:r>
            <a:endParaRPr lang="en-GB" sz="7600" dirty="0"/>
          </a:p>
        </p:txBody>
      </p:sp>
    </p:spTree>
    <p:extLst>
      <p:ext uri="{BB962C8B-B14F-4D97-AF65-F5344CB8AC3E}">
        <p14:creationId xmlns:p14="http://schemas.microsoft.com/office/powerpoint/2010/main" val="8129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F177E-8E8A-4E60-9D87-D3506B929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8800" dirty="0"/>
              <a:t>Part two: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5942A-0CCC-49F7-B9C2-3D9D18662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9721593" cy="3416300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GB" sz="3200" dirty="0">
                <a:sym typeface="Wingdings" panose="05000000000000000000" pitchFamily="2" charset="2"/>
              </a:rPr>
              <a:t>Tuesday – Thursday:</a:t>
            </a:r>
          </a:p>
          <a:p>
            <a:pPr marL="0" indent="0">
              <a:spcAft>
                <a:spcPts val="600"/>
              </a:spcAft>
              <a:buNone/>
            </a:pPr>
            <a:endParaRPr lang="en-GB" sz="3200" dirty="0">
              <a:sym typeface="Wingdings" panose="05000000000000000000" pitchFamily="2" charset="2"/>
            </a:endParaRP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3200" dirty="0">
                <a:sym typeface="Wingdings" panose="05000000000000000000" pitchFamily="2" charset="2"/>
              </a:rPr>
              <a:t>Main activity days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3200" dirty="0">
                <a:sym typeface="Wingdings" panose="05000000000000000000" pitchFamily="2" charset="2"/>
              </a:rPr>
              <a:t>Each group will do one activity each day</a:t>
            </a:r>
          </a:p>
          <a:p>
            <a:pPr marL="0" indent="0">
              <a:spcAft>
                <a:spcPts val="600"/>
              </a:spcAft>
              <a:buNone/>
            </a:pPr>
            <a:endParaRPr lang="en-GB" sz="32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32272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6695822B-7767-4FAE-913C-3C36189877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565" y="577517"/>
            <a:ext cx="4373480" cy="58313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9461C50-0E12-4728-824C-66C45B3943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19877" y="801102"/>
            <a:ext cx="6408822" cy="48066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C72B85-9953-4375-9A2E-12F8CD1560C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197977" y="2233446"/>
            <a:ext cx="4771858" cy="3578894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5BCE6671-3F2C-48AF-B998-C0AFDE423B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42153" y="449178"/>
            <a:ext cx="4634282" cy="1338824"/>
          </a:xfrm>
        </p:spPr>
        <p:txBody>
          <a:bodyPr/>
          <a:lstStyle/>
          <a:p>
            <a:r>
              <a:rPr lang="en-US" sz="7600" dirty="0"/>
              <a:t>Climbing</a:t>
            </a:r>
            <a:endParaRPr lang="en-GB" sz="7600" dirty="0"/>
          </a:p>
        </p:txBody>
      </p:sp>
    </p:spTree>
    <p:extLst>
      <p:ext uri="{BB962C8B-B14F-4D97-AF65-F5344CB8AC3E}">
        <p14:creationId xmlns:p14="http://schemas.microsoft.com/office/powerpoint/2010/main" val="3922473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9AF5771C-8FB5-4AD8-91ED-57F3CB4327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450532" y="2212958"/>
            <a:ext cx="4699323" cy="352449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4E31658-4864-422F-8A31-E1EFEF910D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0351" y="1118590"/>
            <a:ext cx="5593348" cy="419501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39B6E0B-247B-43C8-9760-9736B2FE6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0300" y="449178"/>
            <a:ext cx="4031700" cy="1338824"/>
          </a:xfrm>
        </p:spPr>
        <p:txBody>
          <a:bodyPr/>
          <a:lstStyle/>
          <a:p>
            <a:r>
              <a:rPr lang="en-US" sz="7600" dirty="0"/>
              <a:t>Caving</a:t>
            </a:r>
            <a:endParaRPr lang="en-GB" sz="76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E2A65ED-2780-4C8C-8A7A-F965AF371D2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042" y="573851"/>
            <a:ext cx="4807284" cy="360546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F97BF16-F950-48BF-98CC-F29DDC437F3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042" y="3291125"/>
            <a:ext cx="4562581" cy="342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451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F7711FBC-B4AD-4C32-8F72-029022A1AB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51" y="193100"/>
            <a:ext cx="5511390" cy="413354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D71685A-1F12-4CB4-A1CD-B11AA64A76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1483" y="46428"/>
            <a:ext cx="5511392" cy="413354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C9EF29A-36A7-4351-9FC2-E70CCB8FF89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610" y="2798653"/>
            <a:ext cx="5511390" cy="41335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AFD79B2-C26D-45CC-B935-97BDC105E9C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4498" y="2798653"/>
            <a:ext cx="5120268" cy="384020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39B6E0B-247B-43C8-9760-9736B2FE6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51031" y="1427747"/>
            <a:ext cx="4572000" cy="1370907"/>
          </a:xfrm>
        </p:spPr>
        <p:txBody>
          <a:bodyPr/>
          <a:lstStyle/>
          <a:p>
            <a:pPr algn="ctr"/>
            <a:r>
              <a:rPr lang="en-US" sz="7600" dirty="0"/>
              <a:t>Body boarding</a:t>
            </a:r>
            <a:endParaRPr lang="en-GB" sz="76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0311138-015A-43E1-8480-C704FDC9062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664" y="3672949"/>
            <a:ext cx="4246734" cy="318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289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F177E-8E8A-4E60-9D87-D3506B929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8800" dirty="0"/>
              <a:t>Part three: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5942A-0CCC-49F7-B9C2-3D9D18662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9721593" cy="3416300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GB" sz="3200" dirty="0"/>
              <a:t>Friday:</a:t>
            </a:r>
          </a:p>
          <a:p>
            <a:pPr marL="0" indent="0">
              <a:spcAft>
                <a:spcPts val="600"/>
              </a:spcAft>
              <a:buNone/>
            </a:pPr>
            <a:endParaRPr lang="en-GB" sz="3200" dirty="0"/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3200" dirty="0">
                <a:sym typeface="Wingdings" panose="05000000000000000000" pitchFamily="2" charset="2"/>
              </a:rPr>
              <a:t>Final activity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3200" dirty="0">
                <a:sym typeface="Wingdings" panose="05000000000000000000" pitchFamily="2" charset="2"/>
              </a:rPr>
              <a:t>Coming home!</a:t>
            </a:r>
          </a:p>
        </p:txBody>
      </p:sp>
    </p:spTree>
    <p:extLst>
      <p:ext uri="{BB962C8B-B14F-4D97-AF65-F5344CB8AC3E}">
        <p14:creationId xmlns:p14="http://schemas.microsoft.com/office/powerpoint/2010/main" val="287861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84B057CA-FAC4-4327-BD74-650CF6916C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0964" y="-148150"/>
            <a:ext cx="514350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11D5C6-6386-46C2-96D6-C0D2168D1E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173705"/>
            <a:ext cx="5839327" cy="437949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4BB6AA7-60D5-4A22-8365-74AC28B60EB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536" y="-148150"/>
            <a:ext cx="5470358" cy="410276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43BC649-5C94-4B7E-B302-67DF016DDD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49632" y="28313"/>
            <a:ext cx="6128083" cy="1370907"/>
          </a:xfrm>
        </p:spPr>
        <p:txBody>
          <a:bodyPr/>
          <a:lstStyle/>
          <a:p>
            <a:pPr algn="ctr"/>
            <a:r>
              <a:rPr lang="en-US" sz="7600" dirty="0"/>
              <a:t>Beach day</a:t>
            </a:r>
            <a:endParaRPr lang="en-GB" sz="7600" dirty="0"/>
          </a:p>
        </p:txBody>
      </p:sp>
    </p:spTree>
    <p:extLst>
      <p:ext uri="{BB962C8B-B14F-4D97-AF65-F5344CB8AC3E}">
        <p14:creationId xmlns:p14="http://schemas.microsoft.com/office/powerpoint/2010/main" val="289618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F177E-8E8A-4E60-9D87-D3506B929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8800" dirty="0"/>
              <a:t>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5942A-0CCC-49F7-B9C2-3D9D18662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327" y="2438717"/>
            <a:ext cx="7583943" cy="3416300"/>
          </a:xfrm>
        </p:spPr>
        <p:txBody>
          <a:bodyPr>
            <a:noAutofit/>
          </a:bodyPr>
          <a:lstStyle/>
          <a:p>
            <a:r>
              <a:rPr lang="en-GB" sz="2800" dirty="0"/>
              <a:t>Breakfast – cereal, juice, toast, sometimes bacon/sausage sandwich</a:t>
            </a:r>
          </a:p>
          <a:p>
            <a:r>
              <a:rPr lang="en-GB" sz="2800" dirty="0"/>
              <a:t>Packed lunch – choice of filling, crisps, fruit, snack</a:t>
            </a:r>
          </a:p>
          <a:p>
            <a:r>
              <a:rPr lang="en-GB" sz="2800" dirty="0"/>
              <a:t>Hot dinner – vegetarian and meat option </a:t>
            </a:r>
          </a:p>
          <a:p>
            <a:r>
              <a:rPr lang="en-GB" sz="2800" dirty="0"/>
              <a:t>Lots of carbohydrates – rice, pasta</a:t>
            </a:r>
          </a:p>
          <a:p>
            <a:r>
              <a:rPr lang="en-GB" sz="2800" dirty="0"/>
              <a:t>Duties in the dining room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558298F0-739A-4561-BAF0-A572F4372A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053096" y="399518"/>
            <a:ext cx="3416300" cy="25622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F9BA2E-614B-4FC9-B83A-05F3A60EA7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5329" y="2681820"/>
            <a:ext cx="2872789" cy="383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384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F177E-8E8A-4E60-9D87-D3506B929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8800" dirty="0"/>
              <a:t>Dormitories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5942A-0CCC-49F7-B9C2-3D9D18662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826" y="2541356"/>
            <a:ext cx="10288363" cy="3416300"/>
          </a:xfrm>
        </p:spPr>
        <p:txBody>
          <a:bodyPr>
            <a:noAutofit/>
          </a:bodyPr>
          <a:lstStyle/>
          <a:p>
            <a:r>
              <a:rPr lang="en-GB" sz="3200" dirty="0"/>
              <a:t>Boys and girls in separate areas </a:t>
            </a:r>
          </a:p>
          <a:p>
            <a:r>
              <a:rPr lang="en-GB" sz="3200" dirty="0"/>
              <a:t>Dormitories vary from 4 – 9 people </a:t>
            </a:r>
          </a:p>
          <a:p>
            <a:r>
              <a:rPr lang="en-GB" sz="3200" dirty="0"/>
              <a:t>Children will have at least one person in their dormitory they would choose to be with</a:t>
            </a:r>
          </a:p>
          <a:p>
            <a:r>
              <a:rPr lang="en-GB" sz="3200" dirty="0"/>
              <a:t>Dormitory inspections will take place everyday</a:t>
            </a:r>
          </a:p>
          <a:p>
            <a:r>
              <a:rPr lang="en-GB" sz="3200" dirty="0"/>
              <a:t>Children will be expected to bring duvet covers and pillow covers</a:t>
            </a:r>
          </a:p>
        </p:txBody>
      </p:sp>
    </p:spTree>
    <p:extLst>
      <p:ext uri="{BB962C8B-B14F-4D97-AF65-F5344CB8AC3E}">
        <p14:creationId xmlns:p14="http://schemas.microsoft.com/office/powerpoint/2010/main" val="2661347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F177E-8E8A-4E60-9D87-D3506B929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Kit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5942A-0CCC-49F7-B9C2-3D9D186627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No valuable items</a:t>
            </a:r>
          </a:p>
          <a:p>
            <a:r>
              <a:rPr lang="en-GB" sz="2800" dirty="0"/>
              <a:t>Two pairs of trainers/shoe – wet/dry</a:t>
            </a:r>
          </a:p>
          <a:p>
            <a:r>
              <a:rPr lang="en-GB" sz="2800" dirty="0"/>
              <a:t>Expect clothing to get very dirty</a:t>
            </a:r>
          </a:p>
          <a:p>
            <a:r>
              <a:rPr lang="en-GB" sz="2800" dirty="0"/>
              <a:t>Name labels</a:t>
            </a:r>
          </a:p>
          <a:p>
            <a:r>
              <a:rPr lang="en-GB" sz="2800" dirty="0"/>
              <a:t>Sun cream</a:t>
            </a:r>
          </a:p>
          <a:p>
            <a:r>
              <a:rPr lang="en-GB" sz="2800" dirty="0"/>
              <a:t>Water bottle</a:t>
            </a:r>
          </a:p>
        </p:txBody>
      </p:sp>
    </p:spTree>
    <p:extLst>
      <p:ext uri="{BB962C8B-B14F-4D97-AF65-F5344CB8AC3E}">
        <p14:creationId xmlns:p14="http://schemas.microsoft.com/office/powerpoint/2010/main" val="1570510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F177E-8E8A-4E60-9D87-D3506B929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844479" cy="706964"/>
          </a:xfrm>
        </p:spPr>
        <p:txBody>
          <a:bodyPr/>
          <a:lstStyle/>
          <a:p>
            <a:r>
              <a:rPr lang="en-GB" sz="6800" dirty="0"/>
              <a:t>Other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5942A-0CCC-49F7-B9C2-3D9D18662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9844479" cy="3416300"/>
          </a:xfrm>
        </p:spPr>
        <p:txBody>
          <a:bodyPr>
            <a:noAutofit/>
          </a:bodyPr>
          <a:lstStyle/>
          <a:p>
            <a:r>
              <a:rPr lang="en-GB" sz="2800" dirty="0"/>
              <a:t>Leave early on the Monday morning - 8am</a:t>
            </a:r>
          </a:p>
          <a:p>
            <a:r>
              <a:rPr lang="en-GB" sz="2800" dirty="0"/>
              <a:t>Stop at the services on the way there and back</a:t>
            </a:r>
          </a:p>
          <a:p>
            <a:r>
              <a:rPr lang="en-GB" sz="2800" dirty="0"/>
              <a:t>No electronic games or mobile phones on the residential</a:t>
            </a:r>
          </a:p>
          <a:p>
            <a:r>
              <a:rPr lang="en-GB" sz="2800" dirty="0"/>
              <a:t>School staff member in each group</a:t>
            </a:r>
          </a:p>
          <a:p>
            <a:r>
              <a:rPr lang="en-GB" sz="2800" dirty="0"/>
              <a:t>Behavioural expectations</a:t>
            </a:r>
          </a:p>
          <a:p>
            <a:r>
              <a:rPr lang="en-GB" sz="2800" dirty="0"/>
              <a:t>Return to school early evening</a:t>
            </a:r>
          </a:p>
        </p:txBody>
      </p:sp>
    </p:spTree>
    <p:extLst>
      <p:ext uri="{BB962C8B-B14F-4D97-AF65-F5344CB8AC3E}">
        <p14:creationId xmlns:p14="http://schemas.microsoft.com/office/powerpoint/2010/main" val="3293977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vidend">
  <a:themeElements>
    <a:clrScheme name="St Nic's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F00AA"/>
      </a:accent1>
      <a:accent2>
        <a:srgbClr val="FFC000"/>
      </a:accent2>
      <a:accent3>
        <a:srgbClr val="1B1B1B"/>
      </a:accent3>
      <a:accent4>
        <a:srgbClr val="DADADA"/>
      </a:accent4>
      <a:accent5>
        <a:srgbClr val="0D6D95"/>
      </a:accent5>
      <a:accent6>
        <a:srgbClr val="B94A48"/>
      </a:accent6>
      <a:hlink>
        <a:srgbClr val="41028A"/>
      </a:hlink>
      <a:folHlink>
        <a:srgbClr val="DADADA"/>
      </a:folHlink>
    </a:clrScheme>
    <a:fontScheme name="St Nic's">
      <a:majorFont>
        <a:latin typeface="Oxygen"/>
        <a:ea typeface=""/>
        <a:cs typeface=""/>
      </a:majorFont>
      <a:minorFont>
        <a:latin typeface="Oxygen"/>
        <a:ea typeface=""/>
        <a:cs typeface="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b030854-c476-4428-b9c2-c08e462d3bdc" xsi:nil="true"/>
    <lcf76f155ced4ddcb4097134ff3c332f xmlns="31ac8132-9e7d-4e4b-a328-ff1c1ec061a2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5B77E56CC0664AA62E9C09B3A45AEA" ma:contentTypeVersion="15" ma:contentTypeDescription="Create a new document." ma:contentTypeScope="" ma:versionID="3a49fc4dd7fa64f7e50ec42c39e25136">
  <xsd:schema xmlns:xsd="http://www.w3.org/2001/XMLSchema" xmlns:xs="http://www.w3.org/2001/XMLSchema" xmlns:p="http://schemas.microsoft.com/office/2006/metadata/properties" xmlns:ns2="31ac8132-9e7d-4e4b-a328-ff1c1ec061a2" xmlns:ns3="cb030854-c476-4428-b9c2-c08e462d3bdc" targetNamespace="http://schemas.microsoft.com/office/2006/metadata/properties" ma:root="true" ma:fieldsID="5cf58402993c2e3e80ede9ee835a495f" ns2:_="" ns3:_="">
    <xsd:import namespace="31ac8132-9e7d-4e4b-a328-ff1c1ec061a2"/>
    <xsd:import namespace="cb030854-c476-4428-b9c2-c08e462d3bd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ac8132-9e7d-4e4b-a328-ff1c1ec061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56bbb00-e5d3-4c91-a884-2fb9804179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030854-c476-4428-b9c2-c08e462d3bd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6c89e50-2099-4ef5-8f53-b948bd0e350c}" ma:internalName="TaxCatchAll" ma:showField="CatchAllData" ma:web="cb030854-c476-4428-b9c2-c08e462d3bd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63C32F-F610-4754-8A2B-9A74E9EF590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802D61D-BD2B-4E5D-9C60-32BB78A4B4E8}">
  <ds:schemaRefs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elements/1.1/"/>
    <ds:schemaRef ds:uri="http://purl.org/dc/terms/"/>
    <ds:schemaRef ds:uri="http://schemas.openxmlformats.org/package/2006/metadata/core-properties"/>
    <ds:schemaRef ds:uri="31ac8132-9e7d-4e4b-a328-ff1c1ec061a2"/>
    <ds:schemaRef ds:uri="cb030854-c476-4428-b9c2-c08e462d3bdc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48FA018-4736-410E-B3C8-AE100B5ED0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1ac8132-9e7d-4e4b-a328-ff1c1ec061a2"/>
    <ds:schemaRef ds:uri="cb030854-c476-4428-b9c2-c08e462d3bd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4137</TotalTime>
  <Words>690</Words>
  <Application>Microsoft Office PowerPoint</Application>
  <PresentationFormat>Widescreen</PresentationFormat>
  <Paragraphs>111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Calibri</vt:lpstr>
      <vt:lpstr>Century Gothic</vt:lpstr>
      <vt:lpstr>Oxygen</vt:lpstr>
      <vt:lpstr>Wingdings</vt:lpstr>
      <vt:lpstr>Wingdings 2</vt:lpstr>
      <vt:lpstr>Wingdings 3</vt:lpstr>
      <vt:lpstr>Dividend</vt:lpstr>
      <vt:lpstr>Ion Boardroom</vt:lpstr>
      <vt:lpstr>Welcome to Year 6!  Please feel free to look through this term’s knowledge mat while wait for everyone to arrive.  Mrs wilcox and Mrs Logan </vt:lpstr>
      <vt:lpstr>Timetable</vt:lpstr>
      <vt:lpstr>Year 6 topics throughout the year</vt:lpstr>
      <vt:lpstr>PowerPoint Presentation</vt:lpstr>
      <vt:lpstr>PowerPoint Presentation</vt:lpstr>
      <vt:lpstr>Homework</vt:lpstr>
      <vt:lpstr>Year 6</vt:lpstr>
      <vt:lpstr>SATs</vt:lpstr>
      <vt:lpstr>Any questions? </vt:lpstr>
      <vt:lpstr>Kilvrough Manor</vt:lpstr>
      <vt:lpstr>Aims</vt:lpstr>
      <vt:lpstr>PowerPoint Presentation</vt:lpstr>
      <vt:lpstr>Part one:</vt:lpstr>
      <vt:lpstr>Arrival- Where is Kilvrough Manor?</vt:lpstr>
      <vt:lpstr>PowerPoint Presentation</vt:lpstr>
      <vt:lpstr>Team building</vt:lpstr>
      <vt:lpstr>Part two:</vt:lpstr>
      <vt:lpstr>Climbing</vt:lpstr>
      <vt:lpstr>Caving</vt:lpstr>
      <vt:lpstr>Body boarding</vt:lpstr>
      <vt:lpstr>Part three:</vt:lpstr>
      <vt:lpstr>Beach day</vt:lpstr>
      <vt:lpstr>Food</vt:lpstr>
      <vt:lpstr>Dormitories</vt:lpstr>
      <vt:lpstr>Kit list</vt:lpstr>
      <vt:lpstr>Other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Vision, Mission, and Values</dc:title>
  <dc:creator>Katrina Hancock</dc:creator>
  <cp:lastModifiedBy>Mrs Wilcox</cp:lastModifiedBy>
  <cp:revision>30</cp:revision>
  <cp:lastPrinted>2022-02-01T13:42:30Z</cp:lastPrinted>
  <dcterms:created xsi:type="dcterms:W3CDTF">2022-01-13T13:55:09Z</dcterms:created>
  <dcterms:modified xsi:type="dcterms:W3CDTF">2024-09-12T13:57:50Z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0x010100FE5B77E56CC0664AA62E9C09B3A45AEA</vt:lpwstr>
  </property>
  <property fmtid="{D5CDD505-2E9C-101B-9397-08002B2CF9AE}" pid="3" name="Order">
    <vt:r8>3699400</vt:r8>
  </property>
  <property fmtid="{D5CDD505-2E9C-101B-9397-08002B2CF9AE}" pid="4" name="MediaServiceImageTags">
    <vt:lpwstr/>
  </property>
</Properties>
</file>