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89" r:id="rId15"/>
    <p:sldId id="274" r:id="rId16"/>
    <p:sldId id="275" r:id="rId17"/>
    <p:sldId id="276" r:id="rId18"/>
    <p:sldId id="277" r:id="rId19"/>
    <p:sldId id="278" r:id="rId20"/>
    <p:sldId id="281" r:id="rId21"/>
    <p:sldId id="283" r:id="rId22"/>
    <p:sldId id="284" r:id="rId23"/>
    <p:sldId id="285" r:id="rId24"/>
    <p:sldId id="286" r:id="rId25"/>
    <p:sldId id="280" r:id="rId26"/>
    <p:sldId id="257" r:id="rId27"/>
    <p:sldId id="258" r:id="rId28"/>
    <p:sldId id="260" r:id="rId29"/>
    <p:sldId id="294" r:id="rId30"/>
    <p:sldId id="290" r:id="rId31"/>
    <p:sldId id="291" r:id="rId32"/>
    <p:sldId id="292" r:id="rId33"/>
    <p:sldId id="29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DABEE3D-AB5E-42EF-B25E-98CE44F4EA0C}" type="datetimeFigureOut">
              <a:rPr lang="en-GB" smtClean="0"/>
              <a:t>28/11/2016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869FE2-2F3F-4736-BA2E-4D98E6EB31F2}" type="slidenum">
              <a:rPr lang="en-GB" smtClean="0"/>
              <a:t>‹#›</a:t>
            </a:fld>
            <a:endParaRPr lang="en-GB"/>
          </a:p>
        </p:txBody>
      </p:sp>
    </p:spTree>
    <p:extLst>
      <p:ext uri="{BB962C8B-B14F-4D97-AF65-F5344CB8AC3E}">
        <p14:creationId xmlns:p14="http://schemas.microsoft.com/office/powerpoint/2010/main" val="409105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ABEE3D-AB5E-42EF-B25E-98CE44F4EA0C}" type="datetimeFigureOut">
              <a:rPr lang="en-GB" smtClean="0"/>
              <a:t>28/11/2016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869FE2-2F3F-4736-BA2E-4D98E6EB31F2}" type="slidenum">
              <a:rPr lang="en-GB" smtClean="0"/>
              <a:t>‹#›</a:t>
            </a:fld>
            <a:endParaRPr lang="en-GB"/>
          </a:p>
        </p:txBody>
      </p:sp>
    </p:spTree>
    <p:extLst>
      <p:ext uri="{BB962C8B-B14F-4D97-AF65-F5344CB8AC3E}">
        <p14:creationId xmlns:p14="http://schemas.microsoft.com/office/powerpoint/2010/main" val="315485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ABEE3D-AB5E-42EF-B25E-98CE44F4EA0C}" type="datetimeFigureOut">
              <a:rPr lang="en-GB" smtClean="0"/>
              <a:t>28/11/2016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869FE2-2F3F-4736-BA2E-4D98E6EB31F2}" type="slidenum">
              <a:rPr lang="en-GB" smtClean="0"/>
              <a:t>‹#›</a:t>
            </a:fld>
            <a:endParaRPr lang="en-GB"/>
          </a:p>
        </p:txBody>
      </p:sp>
    </p:spTree>
    <p:extLst>
      <p:ext uri="{BB962C8B-B14F-4D97-AF65-F5344CB8AC3E}">
        <p14:creationId xmlns:p14="http://schemas.microsoft.com/office/powerpoint/2010/main" val="381395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ABEE3D-AB5E-42EF-B25E-98CE44F4EA0C}" type="datetimeFigureOut">
              <a:rPr lang="en-GB" smtClean="0"/>
              <a:t>28/11/2016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869FE2-2F3F-4736-BA2E-4D98E6EB31F2}" type="slidenum">
              <a:rPr lang="en-GB" smtClean="0"/>
              <a:t>‹#›</a:t>
            </a:fld>
            <a:endParaRPr lang="en-GB"/>
          </a:p>
        </p:txBody>
      </p:sp>
    </p:spTree>
    <p:extLst>
      <p:ext uri="{BB962C8B-B14F-4D97-AF65-F5344CB8AC3E}">
        <p14:creationId xmlns:p14="http://schemas.microsoft.com/office/powerpoint/2010/main" val="337526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ABEE3D-AB5E-42EF-B25E-98CE44F4EA0C}" type="datetimeFigureOut">
              <a:rPr lang="en-GB" smtClean="0"/>
              <a:t>28/11/2016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869FE2-2F3F-4736-BA2E-4D98E6EB31F2}" type="slidenum">
              <a:rPr lang="en-GB" smtClean="0"/>
              <a:t>‹#›</a:t>
            </a:fld>
            <a:endParaRPr lang="en-GB"/>
          </a:p>
        </p:txBody>
      </p:sp>
    </p:spTree>
    <p:extLst>
      <p:ext uri="{BB962C8B-B14F-4D97-AF65-F5344CB8AC3E}">
        <p14:creationId xmlns:p14="http://schemas.microsoft.com/office/powerpoint/2010/main" val="2090698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DABEE3D-AB5E-42EF-B25E-98CE44F4EA0C}" type="datetimeFigureOut">
              <a:rPr lang="en-GB" smtClean="0"/>
              <a:t>28/11/2016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869FE2-2F3F-4736-BA2E-4D98E6EB31F2}" type="slidenum">
              <a:rPr lang="en-GB" smtClean="0"/>
              <a:t>‹#›</a:t>
            </a:fld>
            <a:endParaRPr lang="en-GB"/>
          </a:p>
        </p:txBody>
      </p:sp>
    </p:spTree>
    <p:extLst>
      <p:ext uri="{BB962C8B-B14F-4D97-AF65-F5344CB8AC3E}">
        <p14:creationId xmlns:p14="http://schemas.microsoft.com/office/powerpoint/2010/main" val="291740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DABEE3D-AB5E-42EF-B25E-98CE44F4EA0C}" type="datetimeFigureOut">
              <a:rPr lang="en-GB" smtClean="0"/>
              <a:t>28/11/2016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869FE2-2F3F-4736-BA2E-4D98E6EB31F2}" type="slidenum">
              <a:rPr lang="en-GB" smtClean="0"/>
              <a:t>‹#›</a:t>
            </a:fld>
            <a:endParaRPr lang="en-GB"/>
          </a:p>
        </p:txBody>
      </p:sp>
    </p:spTree>
    <p:extLst>
      <p:ext uri="{BB962C8B-B14F-4D97-AF65-F5344CB8AC3E}">
        <p14:creationId xmlns:p14="http://schemas.microsoft.com/office/powerpoint/2010/main" val="2419403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DABEE3D-AB5E-42EF-B25E-98CE44F4EA0C}" type="datetimeFigureOut">
              <a:rPr lang="en-GB" smtClean="0"/>
              <a:t>28/11/2016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869FE2-2F3F-4736-BA2E-4D98E6EB31F2}" type="slidenum">
              <a:rPr lang="en-GB" smtClean="0"/>
              <a:t>‹#›</a:t>
            </a:fld>
            <a:endParaRPr lang="en-GB"/>
          </a:p>
        </p:txBody>
      </p:sp>
    </p:spTree>
    <p:extLst>
      <p:ext uri="{BB962C8B-B14F-4D97-AF65-F5344CB8AC3E}">
        <p14:creationId xmlns:p14="http://schemas.microsoft.com/office/powerpoint/2010/main" val="481479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BEE3D-AB5E-42EF-B25E-98CE44F4EA0C}" type="datetimeFigureOut">
              <a:rPr lang="en-GB" smtClean="0"/>
              <a:t>28/11/2016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869FE2-2F3F-4736-BA2E-4D98E6EB31F2}" type="slidenum">
              <a:rPr lang="en-GB" smtClean="0"/>
              <a:t>‹#›</a:t>
            </a:fld>
            <a:endParaRPr lang="en-GB"/>
          </a:p>
        </p:txBody>
      </p:sp>
    </p:spTree>
    <p:extLst>
      <p:ext uri="{BB962C8B-B14F-4D97-AF65-F5344CB8AC3E}">
        <p14:creationId xmlns:p14="http://schemas.microsoft.com/office/powerpoint/2010/main" val="201297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ABEE3D-AB5E-42EF-B25E-98CE44F4EA0C}" type="datetimeFigureOut">
              <a:rPr lang="en-GB" smtClean="0"/>
              <a:t>28/11/2016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869FE2-2F3F-4736-BA2E-4D98E6EB31F2}" type="slidenum">
              <a:rPr lang="en-GB" smtClean="0"/>
              <a:t>‹#›</a:t>
            </a:fld>
            <a:endParaRPr lang="en-GB"/>
          </a:p>
        </p:txBody>
      </p:sp>
    </p:spTree>
    <p:extLst>
      <p:ext uri="{BB962C8B-B14F-4D97-AF65-F5344CB8AC3E}">
        <p14:creationId xmlns:p14="http://schemas.microsoft.com/office/powerpoint/2010/main" val="1191517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ABEE3D-AB5E-42EF-B25E-98CE44F4EA0C}" type="datetimeFigureOut">
              <a:rPr lang="en-GB" smtClean="0"/>
              <a:t>28/11/2016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869FE2-2F3F-4736-BA2E-4D98E6EB31F2}" type="slidenum">
              <a:rPr lang="en-GB" smtClean="0"/>
              <a:t>‹#›</a:t>
            </a:fld>
            <a:endParaRPr lang="en-GB"/>
          </a:p>
        </p:txBody>
      </p:sp>
    </p:spTree>
    <p:extLst>
      <p:ext uri="{BB962C8B-B14F-4D97-AF65-F5344CB8AC3E}">
        <p14:creationId xmlns:p14="http://schemas.microsoft.com/office/powerpoint/2010/main" val="1954883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BEE3D-AB5E-42EF-B25E-98CE44F4EA0C}" type="datetimeFigureOut">
              <a:rPr lang="en-GB" smtClean="0"/>
              <a:t>28/11/2016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69FE2-2F3F-4736-BA2E-4D98E6EB31F2}" type="slidenum">
              <a:rPr lang="en-GB" smtClean="0"/>
              <a:t>‹#›</a:t>
            </a:fld>
            <a:endParaRPr lang="en-GB"/>
          </a:p>
        </p:txBody>
      </p:sp>
    </p:spTree>
    <p:extLst>
      <p:ext uri="{BB962C8B-B14F-4D97-AF65-F5344CB8AC3E}">
        <p14:creationId xmlns:p14="http://schemas.microsoft.com/office/powerpoint/2010/main" val="2625042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st-nicolas.oxon.sch.uk/IMAGES/general%20school/logo.jp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a5bTvqcvQAhVHuhoKHaDKDQYQjRwIBw&amp;url=http%3A%2F%2Fclipartix.com%2Fmusic-note-clip-art-image-6487%2F&amp;psig=AFQjCNFHA9HyxKpJLDJLPpFpUwptjtmKsg&amp;ust=1480418206708952" TargetMode="External"/><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http://www.st-nicolas.oxon.sch.uk/IMAGES/general%20school/logo.jp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96752"/>
            <a:ext cx="7772400" cy="1470025"/>
          </a:xfrm>
        </p:spPr>
        <p:txBody>
          <a:bodyPr>
            <a:noAutofit/>
          </a:bodyPr>
          <a:lstStyle/>
          <a:p>
            <a:r>
              <a:rPr lang="en-GB" sz="7200" dirty="0" smtClean="0">
                <a:solidFill>
                  <a:schemeClr val="bg1"/>
                </a:solidFill>
                <a:latin typeface="Arial Rounded MT Bold" panose="020F0704030504030204" pitchFamily="34" charset="0"/>
              </a:rPr>
              <a:t>Developing a growth </a:t>
            </a:r>
            <a:r>
              <a:rPr lang="en-GB" sz="7200" dirty="0" err="1" smtClean="0">
                <a:solidFill>
                  <a:schemeClr val="bg1"/>
                </a:solidFill>
                <a:latin typeface="Arial Rounded MT Bold" panose="020F0704030504030204" pitchFamily="34" charset="0"/>
              </a:rPr>
              <a:t>mindset</a:t>
            </a:r>
            <a:r>
              <a:rPr lang="en-GB" sz="7200" dirty="0" smtClean="0">
                <a:solidFill>
                  <a:schemeClr val="bg1"/>
                </a:solidFill>
                <a:latin typeface="Arial Rounded MT Bold" panose="020F0704030504030204" pitchFamily="34" charset="0"/>
              </a:rPr>
              <a:t> culture in school</a:t>
            </a:r>
            <a:endParaRPr lang="en-GB" sz="7200" dirty="0">
              <a:solidFill>
                <a:schemeClr val="bg1"/>
              </a:solidFill>
              <a:latin typeface="Arial Rounded MT Bold" panose="020F0704030504030204" pitchFamily="34" charset="0"/>
            </a:endParaRPr>
          </a:p>
        </p:txBody>
      </p:sp>
      <p:sp>
        <p:nvSpPr>
          <p:cNvPr id="3" name="Subtitle 2"/>
          <p:cNvSpPr>
            <a:spLocks noGrp="1"/>
          </p:cNvSpPr>
          <p:nvPr>
            <p:ph type="subTitle" idx="1"/>
          </p:nvPr>
        </p:nvSpPr>
        <p:spPr>
          <a:xfrm>
            <a:off x="539552" y="3886200"/>
            <a:ext cx="7992888" cy="1752600"/>
          </a:xfrm>
        </p:spPr>
        <p:txBody>
          <a:bodyPr>
            <a:normAutofit/>
          </a:bodyPr>
          <a:lstStyle/>
          <a:p>
            <a:r>
              <a:rPr lang="en-GB" sz="4000" dirty="0" smtClean="0"/>
              <a:t>We </a:t>
            </a:r>
            <a:r>
              <a:rPr lang="en-GB" sz="4000" b="1" i="1" u="sng" dirty="0" smtClean="0"/>
              <a:t>all</a:t>
            </a:r>
            <a:r>
              <a:rPr lang="en-GB" sz="4000" dirty="0" smtClean="0"/>
              <a:t> need to move away from having a fixed </a:t>
            </a:r>
            <a:r>
              <a:rPr lang="en-GB" sz="4000" dirty="0" err="1" smtClean="0"/>
              <a:t>mindset</a:t>
            </a:r>
            <a:endParaRPr lang="en-GB" sz="4000" dirty="0"/>
          </a:p>
        </p:txBody>
      </p:sp>
      <p:pic>
        <p:nvPicPr>
          <p:cNvPr id="1026" name="Picture 2" descr="http://www.st-nicolas.oxon.sch.uk/IMAGES/general%20school/logo.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71002" y="4954908"/>
            <a:ext cx="1050697"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003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Thomas Edison</a:t>
            </a:r>
            <a:endParaRPr lang="en-GB" b="1" dirty="0"/>
          </a:p>
        </p:txBody>
      </p:sp>
      <p:pic>
        <p:nvPicPr>
          <p:cNvPr id="8194" name="Picture 2" descr="https://upload.wikimedia.org/wikipedia/commons/9/9d/Thomas_Ediso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68760"/>
            <a:ext cx="3946630" cy="5054456"/>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3851920" y="1268760"/>
            <a:ext cx="5112568" cy="4824536"/>
          </a:xfrm>
          <a:prstGeom prst="cloudCallout">
            <a:avLst>
              <a:gd name="adj1" fmla="val -65275"/>
              <a:gd name="adj2" fmla="val -3743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88024" y="2204864"/>
            <a:ext cx="3384376" cy="3170099"/>
          </a:xfrm>
          <a:prstGeom prst="rect">
            <a:avLst/>
          </a:prstGeom>
          <a:noFill/>
        </p:spPr>
        <p:txBody>
          <a:bodyPr wrap="square" rtlCol="0">
            <a:spAutoFit/>
          </a:bodyPr>
          <a:lstStyle/>
          <a:p>
            <a:r>
              <a:rPr lang="en-GB" sz="4000" dirty="0" smtClean="0"/>
              <a:t>“I have not failed.  I’ve just found 10 000 ways that won’t work.”</a:t>
            </a:r>
            <a:endParaRPr lang="en-GB" sz="4000" dirty="0"/>
          </a:p>
        </p:txBody>
      </p:sp>
    </p:spTree>
    <p:extLst>
      <p:ext uri="{BB962C8B-B14F-4D97-AF65-F5344CB8AC3E}">
        <p14:creationId xmlns:p14="http://schemas.microsoft.com/office/powerpoint/2010/main" val="145690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Who’s this?</a:t>
            </a:r>
            <a:endParaRPr lang="en-GB" dirty="0"/>
          </a:p>
        </p:txBody>
      </p:sp>
      <p:pic>
        <p:nvPicPr>
          <p:cNvPr id="9218" name="Picture 2" descr="https://pmchollywoodlife.files.wordpress.com/2014/11/taylor-swift-child-throwback.jpg?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84784"/>
            <a:ext cx="4824536" cy="49451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usical not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764704"/>
            <a:ext cx="2279551" cy="22795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musical not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896420"/>
            <a:ext cx="2279551" cy="227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50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166" y="260648"/>
            <a:ext cx="8229600" cy="1143000"/>
          </a:xfrm>
        </p:spPr>
        <p:txBody>
          <a:bodyPr>
            <a:normAutofit/>
          </a:bodyPr>
          <a:lstStyle/>
          <a:p>
            <a:r>
              <a:rPr lang="en-GB" sz="5400" dirty="0" smtClean="0"/>
              <a:t>Taylor Swift</a:t>
            </a:r>
            <a:endParaRPr lang="en-GB" sz="5400" dirty="0"/>
          </a:p>
        </p:txBody>
      </p:sp>
      <p:sp>
        <p:nvSpPr>
          <p:cNvPr id="3" name="Content Placeholder 2"/>
          <p:cNvSpPr>
            <a:spLocks noGrp="1"/>
          </p:cNvSpPr>
          <p:nvPr>
            <p:ph idx="1"/>
          </p:nvPr>
        </p:nvSpPr>
        <p:spPr>
          <a:xfrm>
            <a:off x="467544" y="2204864"/>
            <a:ext cx="8229600" cy="4525963"/>
          </a:xfrm>
        </p:spPr>
        <p:txBody>
          <a:bodyPr>
            <a:normAutofit lnSpcReduction="10000"/>
          </a:bodyPr>
          <a:lstStyle/>
          <a:p>
            <a:pPr marL="0" indent="0">
              <a:buNone/>
            </a:pPr>
            <a:r>
              <a:rPr lang="en-GB" dirty="0" smtClean="0"/>
              <a:t>She used an image of herself as a child to make people realise the journey she had taken over time.</a:t>
            </a:r>
          </a:p>
          <a:p>
            <a:pPr marL="0" indent="0">
              <a:buNone/>
            </a:pPr>
            <a:r>
              <a:rPr lang="en-GB" dirty="0" smtClean="0"/>
              <a:t>She wanted people to understand that success didn’t happen over night.</a:t>
            </a:r>
          </a:p>
          <a:p>
            <a:pPr marL="0" indent="0">
              <a:buNone/>
            </a:pPr>
            <a:r>
              <a:rPr lang="en-GB" dirty="0" smtClean="0"/>
              <a:t>She talked about her personal life and numerous failures and challenges she had to cope with.  It was her 5</a:t>
            </a:r>
            <a:r>
              <a:rPr lang="en-GB" baseline="30000" dirty="0" smtClean="0"/>
              <a:t>th</a:t>
            </a:r>
            <a:r>
              <a:rPr lang="en-GB" dirty="0" smtClean="0"/>
              <a:t> music album that made her successful.</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1301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61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GB" b="1" i="1" dirty="0" smtClean="0"/>
              <a:t>Children are exposed to people who are at the pinnacle of their careers. </a:t>
            </a:r>
            <a:r>
              <a:rPr lang="en-GB" b="1" dirty="0" smtClean="0"/>
              <a:t> </a:t>
            </a:r>
            <a:endParaRPr lang="en-GB" b="1" dirty="0"/>
          </a:p>
        </p:txBody>
      </p:sp>
      <p:sp>
        <p:nvSpPr>
          <p:cNvPr id="3" name="Text Placeholder 2"/>
          <p:cNvSpPr>
            <a:spLocks noGrp="1"/>
          </p:cNvSpPr>
          <p:nvPr>
            <p:ph type="body" idx="1"/>
          </p:nvPr>
        </p:nvSpPr>
        <p:spPr/>
        <p:txBody>
          <a:bodyPr>
            <a:noAutofit/>
          </a:bodyPr>
          <a:lstStyle/>
          <a:p>
            <a:pPr algn="ctr"/>
            <a:r>
              <a:rPr lang="en-GB" sz="3600" dirty="0" smtClean="0"/>
              <a:t>Katie </a:t>
            </a:r>
            <a:r>
              <a:rPr lang="en-GB" sz="3600" dirty="0" err="1" smtClean="0"/>
              <a:t>Greves</a:t>
            </a:r>
            <a:endParaRPr lang="en-GB" sz="3600" dirty="0"/>
          </a:p>
        </p:txBody>
      </p:sp>
      <p:sp>
        <p:nvSpPr>
          <p:cNvPr id="5" name="Text Placeholder 4"/>
          <p:cNvSpPr>
            <a:spLocks noGrp="1"/>
          </p:cNvSpPr>
          <p:nvPr>
            <p:ph type="body" sz="quarter" idx="3"/>
          </p:nvPr>
        </p:nvSpPr>
        <p:spPr/>
        <p:txBody>
          <a:bodyPr>
            <a:noAutofit/>
          </a:bodyPr>
          <a:lstStyle/>
          <a:p>
            <a:pPr algn="ctr"/>
            <a:r>
              <a:rPr lang="en-GB" sz="3600" dirty="0" smtClean="0"/>
              <a:t>Matt </a:t>
            </a:r>
            <a:r>
              <a:rPr lang="en-GB" sz="3600" dirty="0" err="1" smtClean="0"/>
              <a:t>Gotrel</a:t>
            </a:r>
            <a:endParaRPr lang="en-GB" sz="36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573016"/>
            <a:ext cx="4104456" cy="2657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https://www.britishrowing.org/wp-content/uploads/2015/11/Katie-Greves-3.jpg?78251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3051" y="2204864"/>
            <a:ext cx="1893441" cy="189344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stratford-herald.com/wp-content/uploads/2016/08/image-e147110804022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573016"/>
            <a:ext cx="3816424" cy="2614588"/>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leamingtonobserver.co.uk/wp-content/uploads/2016/08/rowing-960x6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5213" y="2188243"/>
            <a:ext cx="2215636" cy="1384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072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43641" y="968727"/>
            <a:ext cx="6240693"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234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3896"/>
            <a:ext cx="8568952" cy="2002234"/>
          </a:xfrm>
        </p:spPr>
        <p:txBody>
          <a:bodyPr>
            <a:normAutofit fontScale="90000"/>
          </a:bodyPr>
          <a:lstStyle/>
          <a:p>
            <a:r>
              <a:rPr lang="en-GB" b="1" dirty="0" smtClean="0"/>
              <a:t>It all appears effortless and that it </a:t>
            </a:r>
            <a:r>
              <a:rPr lang="en-GB" b="1" dirty="0" smtClean="0"/>
              <a:t>‘just happened’.  </a:t>
            </a:r>
            <a:r>
              <a:rPr lang="en-GB" b="1" dirty="0" smtClean="0"/>
              <a:t>The reality of success is the zig zag road up a mountain.</a:t>
            </a:r>
            <a:endParaRPr lang="en-GB"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8496944"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751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60649"/>
            <a:ext cx="4040188" cy="1296144"/>
          </a:xfrm>
        </p:spPr>
        <p:txBody>
          <a:bodyPr>
            <a:noAutofit/>
          </a:bodyPr>
          <a:lstStyle/>
          <a:p>
            <a:pPr algn="ctr"/>
            <a:r>
              <a:rPr lang="en-GB" sz="3200" dirty="0" smtClean="0">
                <a:solidFill>
                  <a:srgbClr val="00B050"/>
                </a:solidFill>
              </a:rPr>
              <a:t>Growth </a:t>
            </a:r>
            <a:r>
              <a:rPr lang="en-GB" sz="3200" dirty="0" err="1" smtClean="0">
                <a:solidFill>
                  <a:srgbClr val="00B050"/>
                </a:solidFill>
              </a:rPr>
              <a:t>mindset</a:t>
            </a:r>
            <a:r>
              <a:rPr lang="en-GB" sz="3200" dirty="0" smtClean="0">
                <a:solidFill>
                  <a:srgbClr val="00B050"/>
                </a:solidFill>
              </a:rPr>
              <a:t> focuses on a LEARNING GOAL</a:t>
            </a:r>
            <a:endParaRPr lang="en-GB" sz="3200" dirty="0">
              <a:solidFill>
                <a:srgbClr val="00B050"/>
              </a:solidFill>
            </a:endParaRPr>
          </a:p>
        </p:txBody>
      </p:sp>
      <p:sp>
        <p:nvSpPr>
          <p:cNvPr id="4" name="Content Placeholder 3"/>
          <p:cNvSpPr>
            <a:spLocks noGrp="1"/>
          </p:cNvSpPr>
          <p:nvPr>
            <p:ph sz="half" idx="2"/>
          </p:nvPr>
        </p:nvSpPr>
        <p:spPr>
          <a:xfrm>
            <a:off x="457200" y="1844824"/>
            <a:ext cx="4040188" cy="4281339"/>
          </a:xfrm>
        </p:spPr>
        <p:txBody>
          <a:bodyPr>
            <a:normAutofit/>
          </a:bodyPr>
          <a:lstStyle/>
          <a:p>
            <a:r>
              <a:rPr lang="en-GB" sz="3200" dirty="0" smtClean="0">
                <a:solidFill>
                  <a:srgbClr val="00B050"/>
                </a:solidFill>
              </a:rPr>
              <a:t>Students want to find out more</a:t>
            </a:r>
          </a:p>
          <a:p>
            <a:r>
              <a:rPr lang="en-GB" sz="3200" dirty="0" smtClean="0">
                <a:solidFill>
                  <a:srgbClr val="00B050"/>
                </a:solidFill>
              </a:rPr>
              <a:t>They want to play to the best of their abilities</a:t>
            </a:r>
          </a:p>
          <a:p>
            <a:r>
              <a:rPr lang="en-GB" sz="3200" dirty="0" smtClean="0">
                <a:solidFill>
                  <a:srgbClr val="00B050"/>
                </a:solidFill>
              </a:rPr>
              <a:t>It’s about the PROCESS rather than the END GOAL</a:t>
            </a:r>
            <a:endParaRPr lang="en-GB" sz="3200" dirty="0">
              <a:solidFill>
                <a:srgbClr val="00B050"/>
              </a:solidFill>
            </a:endParaRPr>
          </a:p>
        </p:txBody>
      </p:sp>
      <p:sp>
        <p:nvSpPr>
          <p:cNvPr id="5" name="Text Placeholder 4"/>
          <p:cNvSpPr>
            <a:spLocks noGrp="1"/>
          </p:cNvSpPr>
          <p:nvPr>
            <p:ph type="body" sz="quarter" idx="3"/>
          </p:nvPr>
        </p:nvSpPr>
        <p:spPr>
          <a:xfrm>
            <a:off x="4645025" y="260649"/>
            <a:ext cx="4041775" cy="1296144"/>
          </a:xfrm>
        </p:spPr>
        <p:txBody>
          <a:bodyPr>
            <a:noAutofit/>
          </a:bodyPr>
          <a:lstStyle/>
          <a:p>
            <a:pPr algn="ctr"/>
            <a:r>
              <a:rPr lang="en-GB" sz="3200" dirty="0" smtClean="0">
                <a:solidFill>
                  <a:srgbClr val="FF0000"/>
                </a:solidFill>
              </a:rPr>
              <a:t>Fixed </a:t>
            </a:r>
            <a:r>
              <a:rPr lang="en-GB" sz="3200" dirty="0" err="1" smtClean="0">
                <a:solidFill>
                  <a:srgbClr val="FF0000"/>
                </a:solidFill>
              </a:rPr>
              <a:t>mindset</a:t>
            </a:r>
            <a:r>
              <a:rPr lang="en-GB" sz="3200" dirty="0" smtClean="0">
                <a:solidFill>
                  <a:srgbClr val="FF0000"/>
                </a:solidFill>
              </a:rPr>
              <a:t> focuses on PERFORMANCE GOALS</a:t>
            </a:r>
            <a:endParaRPr lang="en-GB" sz="3200" dirty="0">
              <a:solidFill>
                <a:srgbClr val="FF0000"/>
              </a:solidFill>
            </a:endParaRPr>
          </a:p>
        </p:txBody>
      </p:sp>
      <p:sp>
        <p:nvSpPr>
          <p:cNvPr id="6" name="Content Placeholder 5"/>
          <p:cNvSpPr>
            <a:spLocks noGrp="1"/>
          </p:cNvSpPr>
          <p:nvPr>
            <p:ph sz="quarter" idx="4"/>
          </p:nvPr>
        </p:nvSpPr>
        <p:spPr>
          <a:xfrm>
            <a:off x="4645025" y="1844824"/>
            <a:ext cx="4041775" cy="4281339"/>
          </a:xfrm>
        </p:spPr>
        <p:txBody>
          <a:bodyPr>
            <a:normAutofit/>
          </a:bodyPr>
          <a:lstStyle/>
          <a:p>
            <a:r>
              <a:rPr lang="en-GB" sz="3600" dirty="0" smtClean="0">
                <a:solidFill>
                  <a:srgbClr val="FF0000"/>
                </a:solidFill>
              </a:rPr>
              <a:t>Will aim for a particular goal</a:t>
            </a:r>
          </a:p>
          <a:p>
            <a:r>
              <a:rPr lang="en-GB" sz="3600" dirty="0" smtClean="0">
                <a:solidFill>
                  <a:srgbClr val="FF0000"/>
                </a:solidFill>
              </a:rPr>
              <a:t>Will either achieve the goal or they won’t</a:t>
            </a:r>
          </a:p>
          <a:p>
            <a:r>
              <a:rPr lang="en-GB" sz="3600" dirty="0" smtClean="0">
                <a:solidFill>
                  <a:srgbClr val="FF0000"/>
                </a:solidFill>
              </a:rPr>
              <a:t>Increased anxiety and frustration</a:t>
            </a:r>
            <a:endParaRPr lang="en-GB" sz="3600" dirty="0">
              <a:solidFill>
                <a:srgbClr val="FF0000"/>
              </a:solidFill>
            </a:endParaRPr>
          </a:p>
        </p:txBody>
      </p:sp>
    </p:spTree>
    <p:extLst>
      <p:ext uri="{BB962C8B-B14F-4D97-AF65-F5344CB8AC3E}">
        <p14:creationId xmlns:p14="http://schemas.microsoft.com/office/powerpoint/2010/main" val="417161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i="1" u="sng" dirty="0" smtClean="0"/>
              <a:t>Promoting learning goals</a:t>
            </a:r>
            <a:endParaRPr lang="en-GB" b="1" i="1" u="sng" dirty="0"/>
          </a:p>
        </p:txBody>
      </p:sp>
      <p:sp>
        <p:nvSpPr>
          <p:cNvPr id="3" name="Content Placeholder 2"/>
          <p:cNvSpPr>
            <a:spLocks noGrp="1"/>
          </p:cNvSpPr>
          <p:nvPr>
            <p:ph idx="1"/>
          </p:nvPr>
        </p:nvSpPr>
        <p:spPr>
          <a:xfrm>
            <a:off x="467544" y="1196752"/>
            <a:ext cx="8229600" cy="5256584"/>
          </a:xfrm>
        </p:spPr>
        <p:txBody>
          <a:bodyPr>
            <a:normAutofit lnSpcReduction="10000"/>
          </a:bodyPr>
          <a:lstStyle/>
          <a:p>
            <a:r>
              <a:rPr lang="en-GB" dirty="0" smtClean="0"/>
              <a:t>We all need to think about the process of learning and what is needed to master new things.</a:t>
            </a:r>
          </a:p>
          <a:p>
            <a:r>
              <a:rPr lang="en-GB" dirty="0" smtClean="0"/>
              <a:t>This year, in all aspects of the </a:t>
            </a:r>
            <a:r>
              <a:rPr lang="en-GB" dirty="0" err="1" smtClean="0"/>
              <a:t>curriclum</a:t>
            </a:r>
            <a:r>
              <a:rPr lang="en-GB" dirty="0" smtClean="0"/>
              <a:t>, is about developing:-</a:t>
            </a:r>
          </a:p>
          <a:p>
            <a:pPr marL="0" indent="0">
              <a:buNone/>
            </a:pPr>
            <a:r>
              <a:rPr lang="en-GB" dirty="0" smtClean="0"/>
              <a:t>	- </a:t>
            </a:r>
            <a:r>
              <a:rPr lang="en-GB" b="1" dirty="0" smtClean="0">
                <a:solidFill>
                  <a:srgbClr val="00B050"/>
                </a:solidFill>
              </a:rPr>
              <a:t>PERISTENCE</a:t>
            </a:r>
          </a:p>
          <a:p>
            <a:pPr marL="0" indent="0">
              <a:buNone/>
            </a:pPr>
            <a:r>
              <a:rPr lang="en-GB" dirty="0" smtClean="0"/>
              <a:t>	- </a:t>
            </a:r>
            <a:r>
              <a:rPr lang="en-GB" b="1" dirty="0" smtClean="0">
                <a:solidFill>
                  <a:srgbClr val="00B050"/>
                </a:solidFill>
              </a:rPr>
              <a:t>TRYING OUT DIFFERENT STRATEGIES</a:t>
            </a:r>
          </a:p>
          <a:p>
            <a:pPr marL="0" indent="0">
              <a:buNone/>
            </a:pPr>
            <a:r>
              <a:rPr lang="en-GB" dirty="0"/>
              <a:t>	</a:t>
            </a:r>
            <a:r>
              <a:rPr lang="en-GB" dirty="0" smtClean="0"/>
              <a:t>- </a:t>
            </a:r>
            <a:r>
              <a:rPr lang="en-GB" b="1" dirty="0" smtClean="0">
                <a:solidFill>
                  <a:srgbClr val="00B050"/>
                </a:solidFill>
              </a:rPr>
              <a:t>REPETITION</a:t>
            </a:r>
          </a:p>
          <a:p>
            <a:pPr marL="0" indent="0">
              <a:buNone/>
            </a:pPr>
            <a:r>
              <a:rPr lang="en-GB" dirty="0"/>
              <a:t>	</a:t>
            </a:r>
            <a:r>
              <a:rPr lang="en-GB" dirty="0" smtClean="0"/>
              <a:t>- </a:t>
            </a:r>
            <a:r>
              <a:rPr lang="en-GB" b="1" dirty="0" smtClean="0">
                <a:solidFill>
                  <a:srgbClr val="00B050"/>
                </a:solidFill>
              </a:rPr>
              <a:t>MAKING MISTAKES </a:t>
            </a:r>
          </a:p>
          <a:p>
            <a:pPr marL="0" indent="0">
              <a:buNone/>
            </a:pPr>
            <a:r>
              <a:rPr lang="en-GB" dirty="0" smtClean="0"/>
              <a:t>	- learning from </a:t>
            </a:r>
            <a:r>
              <a:rPr lang="en-GB" b="1" dirty="0" smtClean="0">
                <a:solidFill>
                  <a:srgbClr val="00B050"/>
                </a:solidFill>
              </a:rPr>
              <a:t>TRIAL &amp; ERROR</a:t>
            </a:r>
            <a:endParaRPr lang="en-GB" b="1" dirty="0">
              <a:solidFill>
                <a:srgbClr val="00B050"/>
              </a:solidFill>
            </a:endParaRPr>
          </a:p>
        </p:txBody>
      </p:sp>
    </p:spTree>
    <p:extLst>
      <p:ext uri="{BB962C8B-B14F-4D97-AF65-F5344CB8AC3E}">
        <p14:creationId xmlns:p14="http://schemas.microsoft.com/office/powerpoint/2010/main" val="332518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56"/>
            <a:ext cx="8229600" cy="1143000"/>
          </a:xfrm>
        </p:spPr>
        <p:txBody>
          <a:bodyPr/>
          <a:lstStyle/>
          <a:p>
            <a:r>
              <a:rPr lang="en-GB" dirty="0" smtClean="0"/>
              <a:t>Where do we start?</a:t>
            </a:r>
            <a:endParaRPr lang="en-GB" dirty="0"/>
          </a:p>
        </p:txBody>
      </p:sp>
      <p:sp>
        <p:nvSpPr>
          <p:cNvPr id="3" name="Content Placeholder 2"/>
          <p:cNvSpPr>
            <a:spLocks noGrp="1"/>
          </p:cNvSpPr>
          <p:nvPr>
            <p:ph idx="1"/>
          </p:nvPr>
        </p:nvSpPr>
        <p:spPr>
          <a:xfrm>
            <a:off x="467544" y="1268760"/>
            <a:ext cx="8229600" cy="5040560"/>
          </a:xfrm>
        </p:spPr>
        <p:txBody>
          <a:bodyPr>
            <a:normAutofit fontScale="85000" lnSpcReduction="10000"/>
          </a:bodyPr>
          <a:lstStyle/>
          <a:p>
            <a:r>
              <a:rPr lang="en-GB" dirty="0" smtClean="0"/>
              <a:t>School community to develop a language that regularly promotes a growth </a:t>
            </a:r>
            <a:r>
              <a:rPr lang="en-GB" dirty="0" err="1" smtClean="0"/>
              <a:t>mindset</a:t>
            </a:r>
            <a:endParaRPr lang="en-GB" dirty="0" smtClean="0"/>
          </a:p>
          <a:p>
            <a:r>
              <a:rPr lang="en-GB" dirty="0" smtClean="0"/>
              <a:t>Displays around school that promote a growth </a:t>
            </a:r>
            <a:r>
              <a:rPr lang="en-GB" dirty="0" err="1" smtClean="0"/>
              <a:t>mindset</a:t>
            </a:r>
            <a:endParaRPr lang="en-GB" dirty="0" smtClean="0"/>
          </a:p>
          <a:p>
            <a:r>
              <a:rPr lang="en-GB" dirty="0" smtClean="0"/>
              <a:t>Inspire using stories</a:t>
            </a:r>
          </a:p>
          <a:p>
            <a:r>
              <a:rPr lang="en-GB" dirty="0" smtClean="0"/>
              <a:t>Mental contrasting</a:t>
            </a:r>
          </a:p>
          <a:p>
            <a:r>
              <a:rPr lang="en-GB" dirty="0" smtClean="0"/>
              <a:t>Marvellous mistakes</a:t>
            </a:r>
          </a:p>
          <a:p>
            <a:r>
              <a:rPr lang="en-GB" dirty="0" smtClean="0"/>
              <a:t>Trial and improvement</a:t>
            </a:r>
          </a:p>
          <a:p>
            <a:r>
              <a:rPr lang="en-GB" dirty="0" smtClean="0"/>
              <a:t>Pay attention to working memory</a:t>
            </a:r>
          </a:p>
          <a:p>
            <a:r>
              <a:rPr lang="en-GB" dirty="0" smtClean="0"/>
              <a:t>Modelling, Prompting and Clueing</a:t>
            </a:r>
          </a:p>
          <a:p>
            <a:r>
              <a:rPr lang="en-GB" dirty="0" smtClean="0"/>
              <a:t>Editing and more editing</a:t>
            </a:r>
          </a:p>
          <a:p>
            <a:r>
              <a:rPr lang="en-GB" dirty="0" smtClean="0"/>
              <a:t>Engaging parents with growth </a:t>
            </a:r>
            <a:r>
              <a:rPr lang="en-GB" dirty="0" err="1" smtClean="0"/>
              <a:t>mindset</a:t>
            </a:r>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414395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Giving children growth </a:t>
            </a:r>
            <a:r>
              <a:rPr lang="en-GB" dirty="0" err="1" smtClean="0"/>
              <a:t>mindset</a:t>
            </a:r>
            <a:r>
              <a:rPr lang="en-GB" dirty="0" smtClean="0"/>
              <a:t> language</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Effort				Good mistakes</a:t>
            </a:r>
          </a:p>
          <a:p>
            <a:pPr marL="0" indent="0">
              <a:buNone/>
            </a:pPr>
            <a:r>
              <a:rPr lang="en-GB" dirty="0" smtClean="0"/>
              <a:t>Challenge			Grit			</a:t>
            </a:r>
          </a:p>
          <a:p>
            <a:pPr marL="0" indent="0">
              <a:buNone/>
            </a:pPr>
            <a:r>
              <a:rPr lang="en-GB" dirty="0" smtClean="0"/>
              <a:t>Perseverance		Useful failure</a:t>
            </a:r>
          </a:p>
          <a:p>
            <a:pPr marL="0" indent="0">
              <a:buNone/>
            </a:pPr>
            <a:r>
              <a:rPr lang="en-GB" dirty="0" smtClean="0"/>
              <a:t>Thinking			Growth</a:t>
            </a:r>
          </a:p>
          <a:p>
            <a:pPr marL="0" indent="0">
              <a:buNone/>
            </a:pPr>
            <a:r>
              <a:rPr lang="en-GB" dirty="0" smtClean="0"/>
              <a:t>Learning			Trial and improvement</a:t>
            </a:r>
          </a:p>
          <a:p>
            <a:pPr marL="0" indent="0">
              <a:buNone/>
            </a:pPr>
            <a:r>
              <a:rPr lang="en-GB" dirty="0" smtClean="0"/>
              <a:t>Feedback 			Thinking and Thinking</a:t>
            </a:r>
          </a:p>
          <a:p>
            <a:pPr marL="0" indent="0">
              <a:buNone/>
            </a:pPr>
            <a:r>
              <a:rPr lang="en-GB" dirty="0" smtClean="0"/>
              <a:t>Decisions			Reflection</a:t>
            </a:r>
          </a:p>
          <a:p>
            <a:pPr marL="0" indent="0">
              <a:buNone/>
            </a:pPr>
            <a:r>
              <a:rPr lang="en-GB" dirty="0" smtClean="0"/>
              <a:t>Challenge			Persistence</a:t>
            </a:r>
          </a:p>
          <a:p>
            <a:pPr marL="0" indent="0">
              <a:buNone/>
            </a:pPr>
            <a:r>
              <a:rPr lang="en-GB" dirty="0" smtClean="0"/>
              <a:t>Mistakes			Resilience	</a:t>
            </a:r>
          </a:p>
          <a:p>
            <a:pPr marL="0" indent="0">
              <a:buNone/>
            </a:pPr>
            <a:r>
              <a:rPr lang="en-GB" dirty="0" smtClean="0"/>
              <a:t>Determination		Process</a:t>
            </a:r>
            <a:endParaRPr lang="en-GB" dirty="0"/>
          </a:p>
        </p:txBody>
      </p:sp>
      <p:sp>
        <p:nvSpPr>
          <p:cNvPr id="5" name="TextBox 4"/>
          <p:cNvSpPr txBox="1"/>
          <p:nvPr/>
        </p:nvSpPr>
        <p:spPr>
          <a:xfrm>
            <a:off x="575048" y="6083122"/>
            <a:ext cx="8568952" cy="369332"/>
          </a:xfrm>
          <a:prstGeom prst="rect">
            <a:avLst/>
          </a:prstGeom>
          <a:noFill/>
        </p:spPr>
        <p:txBody>
          <a:bodyPr wrap="square" rtlCol="0">
            <a:spAutoFit/>
          </a:bodyPr>
          <a:lstStyle/>
          <a:p>
            <a:r>
              <a:rPr lang="en-GB" dirty="0" smtClean="0"/>
              <a:t>Which 5 words could we use across the school to develop a growth </a:t>
            </a:r>
            <a:r>
              <a:rPr lang="en-GB" dirty="0" err="1" smtClean="0"/>
              <a:t>mindset</a:t>
            </a:r>
            <a:r>
              <a:rPr lang="en-GB" dirty="0" smtClean="0"/>
              <a:t>?  Discuss.</a:t>
            </a:r>
            <a:endParaRPr lang="en-GB" dirty="0"/>
          </a:p>
        </p:txBody>
      </p:sp>
    </p:spTree>
    <p:extLst>
      <p:ext uri="{BB962C8B-B14F-4D97-AF65-F5344CB8AC3E}">
        <p14:creationId xmlns:p14="http://schemas.microsoft.com/office/powerpoint/2010/main" val="1402594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rPr>
              <a:t>What is growth </a:t>
            </a:r>
            <a:r>
              <a:rPr lang="en-GB" b="1" dirty="0" err="1" smtClean="0">
                <a:solidFill>
                  <a:schemeClr val="bg1"/>
                </a:solidFill>
              </a:rPr>
              <a:t>mindset</a:t>
            </a:r>
            <a:r>
              <a:rPr lang="en-GB" b="1" dirty="0" smtClean="0">
                <a:solidFill>
                  <a:schemeClr val="bg1"/>
                </a:solidFill>
              </a:rPr>
              <a:t>?</a:t>
            </a:r>
            <a:endParaRPr lang="en-GB" b="1"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Carol </a:t>
            </a:r>
            <a:r>
              <a:rPr lang="en-GB" dirty="0" err="1" smtClean="0">
                <a:solidFill>
                  <a:schemeClr val="bg1"/>
                </a:solidFill>
              </a:rPr>
              <a:t>Dweck</a:t>
            </a:r>
            <a:r>
              <a:rPr lang="en-GB" dirty="0" smtClean="0">
                <a:solidFill>
                  <a:schemeClr val="bg1"/>
                </a:solidFill>
              </a:rPr>
              <a:t> – a Professor of Psychology</a:t>
            </a:r>
          </a:p>
          <a:p>
            <a:r>
              <a:rPr lang="en-GB" dirty="0" smtClean="0">
                <a:solidFill>
                  <a:schemeClr val="bg1"/>
                </a:solidFill>
              </a:rPr>
              <a:t>Growth </a:t>
            </a:r>
            <a:r>
              <a:rPr lang="en-GB" dirty="0" err="1" smtClean="0">
                <a:solidFill>
                  <a:schemeClr val="bg1"/>
                </a:solidFill>
              </a:rPr>
              <a:t>mindset</a:t>
            </a:r>
            <a:r>
              <a:rPr lang="en-GB" dirty="0" smtClean="0">
                <a:solidFill>
                  <a:schemeClr val="bg1"/>
                </a:solidFill>
              </a:rPr>
              <a:t> – about cognition – about enjoying learning and being successful as a learner.</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4293096"/>
            <a:ext cx="1524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53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Contrasting</a:t>
            </a:r>
            <a:endParaRPr lang="en-GB" dirty="0"/>
          </a:p>
        </p:txBody>
      </p:sp>
      <p:sp>
        <p:nvSpPr>
          <p:cNvPr id="3" name="Content Placeholder 2"/>
          <p:cNvSpPr>
            <a:spLocks noGrp="1"/>
          </p:cNvSpPr>
          <p:nvPr>
            <p:ph idx="1"/>
          </p:nvPr>
        </p:nvSpPr>
        <p:spPr>
          <a:xfrm>
            <a:off x="467544" y="1340768"/>
            <a:ext cx="8229600" cy="5112568"/>
          </a:xfrm>
        </p:spPr>
        <p:txBody>
          <a:bodyPr>
            <a:normAutofit fontScale="92500" lnSpcReduction="10000"/>
          </a:bodyPr>
          <a:lstStyle/>
          <a:p>
            <a:pPr marL="0" indent="0" algn="ctr">
              <a:buNone/>
            </a:pPr>
            <a:r>
              <a:rPr lang="en-GB" sz="2800" i="1" dirty="0" smtClean="0"/>
              <a:t>The contrast is drawn between what is desired and what needs to be done to make that desire a reality.</a:t>
            </a:r>
          </a:p>
          <a:p>
            <a:pPr marL="0" indent="0">
              <a:buNone/>
            </a:pPr>
            <a:r>
              <a:rPr lang="en-GB" sz="4000" dirty="0" smtClean="0"/>
              <a:t>If……then……. </a:t>
            </a:r>
          </a:p>
          <a:p>
            <a:pPr marL="0" indent="0">
              <a:buNone/>
            </a:pPr>
            <a:r>
              <a:rPr lang="en-GB" sz="4000" dirty="0" smtClean="0"/>
              <a:t>e.g. </a:t>
            </a:r>
            <a:r>
              <a:rPr lang="en-GB" sz="4000" b="1" dirty="0" smtClean="0"/>
              <a:t>If</a:t>
            </a:r>
            <a:r>
              <a:rPr lang="en-GB" sz="4000" dirty="0" smtClean="0"/>
              <a:t> I want to play the piano, </a:t>
            </a:r>
            <a:r>
              <a:rPr lang="en-GB" sz="4000" b="1" dirty="0" smtClean="0"/>
              <a:t>then</a:t>
            </a:r>
            <a:r>
              <a:rPr lang="en-GB" sz="4000" dirty="0" smtClean="0"/>
              <a:t> I must practice every night.</a:t>
            </a:r>
          </a:p>
          <a:p>
            <a:pPr marL="0" indent="0">
              <a:buNone/>
            </a:pPr>
            <a:r>
              <a:rPr lang="en-GB" sz="4000" b="1" dirty="0" smtClean="0"/>
              <a:t>If</a:t>
            </a:r>
            <a:r>
              <a:rPr lang="en-GB" sz="4000" dirty="0" smtClean="0"/>
              <a:t> I want to get full marks on my spelling test, </a:t>
            </a:r>
            <a:r>
              <a:rPr lang="en-GB" sz="4000" b="1" dirty="0" smtClean="0"/>
              <a:t>then</a:t>
            </a:r>
            <a:r>
              <a:rPr lang="en-GB" sz="4000" dirty="0" smtClean="0"/>
              <a:t> I must practice my spellings once in the morning and once in the evening</a:t>
            </a:r>
            <a:endParaRPr lang="en-GB" sz="4000" dirty="0"/>
          </a:p>
        </p:txBody>
      </p:sp>
    </p:spTree>
    <p:extLst>
      <p:ext uri="{BB962C8B-B14F-4D97-AF65-F5344CB8AC3E}">
        <p14:creationId xmlns:p14="http://schemas.microsoft.com/office/powerpoint/2010/main" val="2553410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Marvellous mistakes</a:t>
            </a:r>
            <a:endParaRPr lang="en-GB" dirty="0"/>
          </a:p>
        </p:txBody>
      </p:sp>
      <p:sp>
        <p:nvSpPr>
          <p:cNvPr id="3" name="Content Placeholder 2"/>
          <p:cNvSpPr>
            <a:spLocks noGrp="1"/>
          </p:cNvSpPr>
          <p:nvPr>
            <p:ph idx="1"/>
          </p:nvPr>
        </p:nvSpPr>
        <p:spPr/>
        <p:txBody>
          <a:bodyPr/>
          <a:lstStyle/>
          <a:p>
            <a:pPr marL="0" indent="0">
              <a:buNone/>
            </a:pPr>
            <a:r>
              <a:rPr lang="en-GB" dirty="0" smtClean="0"/>
              <a:t>In this lesson I expect you to make a minimum of 3 mistakes.  If you get half-way through and haven’t made any mistakes, you need to ask me to make the work more challenging for you.  At the end of the lesson we will spend five minutes reflecting on what we learned from our mistakes and deciding whether the lesson was sufficiently challenging.</a:t>
            </a:r>
            <a:endParaRPr lang="en-GB" dirty="0"/>
          </a:p>
        </p:txBody>
      </p:sp>
    </p:spTree>
    <p:extLst>
      <p:ext uri="{BB962C8B-B14F-4D97-AF65-F5344CB8AC3E}">
        <p14:creationId xmlns:p14="http://schemas.microsoft.com/office/powerpoint/2010/main" val="1239005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the most of mistakes</a:t>
            </a:r>
            <a:endParaRPr lang="en-GB" dirty="0"/>
          </a:p>
        </p:txBody>
      </p:sp>
      <p:sp>
        <p:nvSpPr>
          <p:cNvPr id="3" name="Content Placeholder 2"/>
          <p:cNvSpPr>
            <a:spLocks noGrp="1"/>
          </p:cNvSpPr>
          <p:nvPr>
            <p:ph idx="1"/>
          </p:nvPr>
        </p:nvSpPr>
        <p:spPr>
          <a:xfrm>
            <a:off x="457200" y="1600200"/>
            <a:ext cx="8229600" cy="4925144"/>
          </a:xfrm>
        </p:spPr>
        <p:txBody>
          <a:bodyPr>
            <a:normAutofit/>
          </a:bodyPr>
          <a:lstStyle/>
          <a:p>
            <a:r>
              <a:rPr lang="en-GB" dirty="0" smtClean="0"/>
              <a:t>A display that promotes ‘marvellous mistakes’ as a good thing (e.g. 10+4=104, put on post-it and add to display with quick explanation of error)</a:t>
            </a:r>
          </a:p>
          <a:p>
            <a:r>
              <a:rPr lang="en-GB" dirty="0" smtClean="0"/>
              <a:t>Reframing mistakes, what children say</a:t>
            </a:r>
          </a:p>
          <a:p>
            <a:r>
              <a:rPr lang="en-GB" dirty="0" smtClean="0"/>
              <a:t>Promoting ‘trial and improvement’.  If children know we expect them to try things out, make mistakes and then try again, their perception of the costs of failure will likely change.</a:t>
            </a:r>
            <a:endParaRPr lang="en-GB" dirty="0"/>
          </a:p>
        </p:txBody>
      </p:sp>
    </p:spTree>
    <p:extLst>
      <p:ext uri="{BB962C8B-B14F-4D97-AF65-F5344CB8AC3E}">
        <p14:creationId xmlns:p14="http://schemas.microsoft.com/office/powerpoint/2010/main" val="1963032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Pay attention to Working Memory</a:t>
            </a:r>
            <a:endParaRPr lang="en-GB" dirty="0"/>
          </a:p>
        </p:txBody>
      </p:sp>
      <p:sp>
        <p:nvSpPr>
          <p:cNvPr id="3" name="Content Placeholder 2"/>
          <p:cNvSpPr>
            <a:spLocks noGrp="1"/>
          </p:cNvSpPr>
          <p:nvPr>
            <p:ph idx="1"/>
          </p:nvPr>
        </p:nvSpPr>
        <p:spPr/>
        <p:txBody>
          <a:bodyPr/>
          <a:lstStyle/>
          <a:p>
            <a:pPr marL="0" indent="0">
              <a:buNone/>
            </a:pPr>
            <a:r>
              <a:rPr lang="en-GB" dirty="0" smtClean="0"/>
              <a:t>Working memory is limited.</a:t>
            </a:r>
          </a:p>
          <a:p>
            <a:pPr marL="0" indent="0">
              <a:buNone/>
            </a:pPr>
            <a:r>
              <a:rPr lang="en-GB" dirty="0" smtClean="0"/>
              <a:t>It’s limited to approximately 7 pieces of information.</a:t>
            </a:r>
          </a:p>
          <a:p>
            <a:pPr marL="0" indent="0">
              <a:buNone/>
            </a:pPr>
            <a:r>
              <a:rPr lang="en-GB" dirty="0" smtClean="0"/>
              <a:t>If a child’s working memory becomes overloaded they will likely run into difficulties.</a:t>
            </a:r>
          </a:p>
          <a:p>
            <a:pPr marL="0" indent="0">
              <a:buNone/>
            </a:pPr>
            <a:r>
              <a:rPr lang="en-GB" dirty="0" smtClean="0"/>
              <a:t>Can lead children to withdraw </a:t>
            </a:r>
          </a:p>
          <a:p>
            <a:pPr marL="0" indent="0">
              <a:buNone/>
            </a:pPr>
            <a:r>
              <a:rPr lang="en-GB" dirty="0" smtClean="0"/>
              <a:t>from their learning.</a:t>
            </a:r>
          </a:p>
          <a:p>
            <a:pPr marL="0" indent="0">
              <a:buNone/>
            </a:pPr>
            <a:r>
              <a:rPr lang="en-GB" dirty="0" smtClean="0"/>
              <a:t>How can we help?</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075" y="4293096"/>
            <a:ext cx="3137925" cy="235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064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lnSpcReduction="10000"/>
          </a:bodyPr>
          <a:lstStyle/>
          <a:p>
            <a:r>
              <a:rPr lang="en-GB" sz="4000" dirty="0" smtClean="0"/>
              <a:t>Teach children to use strategies that free up working memory space (write things down, verbalise thoughts, chunk items together)</a:t>
            </a:r>
          </a:p>
          <a:p>
            <a:r>
              <a:rPr lang="en-GB" sz="4000" dirty="0" smtClean="0"/>
              <a:t>Scaffold the work – break a task down – writing frames for ALL abilities</a:t>
            </a:r>
          </a:p>
          <a:p>
            <a:r>
              <a:rPr lang="en-GB" sz="4000" dirty="0" smtClean="0"/>
              <a:t>Use questions to direct the thinking of a child</a:t>
            </a:r>
          </a:p>
          <a:p>
            <a:r>
              <a:rPr lang="en-GB" sz="4000" dirty="0" smtClean="0"/>
              <a:t>Make children aware of what working memory is</a:t>
            </a:r>
          </a:p>
          <a:p>
            <a:pPr marL="0" indent="0">
              <a:buNone/>
            </a:pPr>
            <a:endParaRPr lang="en-GB" dirty="0"/>
          </a:p>
        </p:txBody>
      </p:sp>
    </p:spTree>
    <p:extLst>
      <p:ext uri="{BB962C8B-B14F-4D97-AF65-F5344CB8AC3E}">
        <p14:creationId xmlns:p14="http://schemas.microsoft.com/office/powerpoint/2010/main" val="55924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mistakes/editing</a:t>
            </a:r>
            <a:endParaRPr lang="en-GB" dirty="0"/>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340768"/>
            <a:ext cx="6984776" cy="52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82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media-cache-ak0.pinimg.com/originals/0b/fe/79/0bfe79b5e2fd368f1e5279f854550df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7920880" cy="618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443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edia-cache-ak0.pinimg.com/564x/14/62/ef/1462ef8fe363470f4e858909f5152c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692167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880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g.cdn.schooljotter2.com/sampled/5099712/1200/N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753475" cy="625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189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988840"/>
            <a:ext cx="7772400" cy="1470025"/>
          </a:xfrm>
        </p:spPr>
        <p:txBody>
          <a:bodyPr>
            <a:noAutofit/>
          </a:bodyPr>
          <a:lstStyle/>
          <a:p>
            <a:r>
              <a:rPr lang="en-GB" sz="6000" dirty="0" smtClean="0">
                <a:solidFill>
                  <a:schemeClr val="bg1"/>
                </a:solidFill>
                <a:latin typeface="Arial Rounded MT Bold" panose="020F0704030504030204" pitchFamily="34" charset="0"/>
              </a:rPr>
              <a:t>What can you do to help support your child at home with growth </a:t>
            </a:r>
            <a:r>
              <a:rPr lang="en-GB" sz="6000" dirty="0" err="1" smtClean="0">
                <a:solidFill>
                  <a:schemeClr val="bg1"/>
                </a:solidFill>
                <a:latin typeface="Arial Rounded MT Bold" panose="020F0704030504030204" pitchFamily="34" charset="0"/>
              </a:rPr>
              <a:t>mindset</a:t>
            </a:r>
            <a:r>
              <a:rPr lang="en-GB" sz="6000" dirty="0" smtClean="0">
                <a:solidFill>
                  <a:schemeClr val="bg1"/>
                </a:solidFill>
                <a:latin typeface="Arial Rounded MT Bold" panose="020F0704030504030204" pitchFamily="34" charset="0"/>
              </a:rPr>
              <a:t>?</a:t>
            </a:r>
            <a:endParaRPr lang="en-GB" sz="6000" dirty="0">
              <a:solidFill>
                <a:schemeClr val="bg1"/>
              </a:solidFill>
              <a:latin typeface="Arial Rounded MT Bold" panose="020F0704030504030204" pitchFamily="34" charset="0"/>
            </a:endParaRPr>
          </a:p>
        </p:txBody>
      </p:sp>
      <p:pic>
        <p:nvPicPr>
          <p:cNvPr id="1026" name="Picture 2" descr="http://www.st-nicolas.oxon.sch.uk/IMAGES/general%20school/logo.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71002" y="4954908"/>
            <a:ext cx="1050697"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570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Your brain is like a muscle</a:t>
            </a:r>
            <a:endParaRPr lang="en-GB" b="1" dirty="0"/>
          </a:p>
        </p:txBody>
      </p:sp>
      <p:sp>
        <p:nvSpPr>
          <p:cNvPr id="4" name="Content Placeholder 3"/>
          <p:cNvSpPr>
            <a:spLocks noGrp="1"/>
          </p:cNvSpPr>
          <p:nvPr>
            <p:ph idx="1"/>
          </p:nvPr>
        </p:nvSpPr>
        <p:spPr/>
        <p:txBody>
          <a:bodyPr>
            <a:normAutofit lnSpcReduction="10000"/>
          </a:bodyPr>
          <a:lstStyle/>
          <a:p>
            <a:r>
              <a:rPr lang="en-GB" dirty="0" smtClean="0"/>
              <a:t>When you train your muscle, the muscles will train based on the amount of EFFORT you put into making that change.</a:t>
            </a:r>
          </a:p>
          <a:p>
            <a:r>
              <a:rPr lang="en-GB" dirty="0" smtClean="0"/>
              <a:t>This is proven to be the same with your brain.</a:t>
            </a:r>
          </a:p>
          <a:p>
            <a:pPr marL="0" indent="0">
              <a:buNone/>
            </a:pPr>
            <a:endParaRPr lang="en-GB" sz="3600" dirty="0" smtClean="0"/>
          </a:p>
          <a:p>
            <a:pPr marL="0" indent="0">
              <a:buNone/>
            </a:pPr>
            <a:r>
              <a:rPr lang="en-GB" sz="3600" dirty="0" smtClean="0"/>
              <a:t>THE MORE EFFORT YOU PUT </a:t>
            </a:r>
          </a:p>
          <a:p>
            <a:pPr marL="0" indent="0">
              <a:buNone/>
            </a:pPr>
            <a:r>
              <a:rPr lang="en-GB" sz="3600" dirty="0" smtClean="0"/>
              <a:t>INTO YOUR LEARNING, YOUR </a:t>
            </a:r>
          </a:p>
          <a:p>
            <a:pPr marL="0" indent="0">
              <a:buNone/>
            </a:pPr>
            <a:r>
              <a:rPr lang="en-GB" sz="3600" dirty="0" smtClean="0"/>
              <a:t>BRAIN WILL CHANGE</a:t>
            </a:r>
            <a:endParaRPr lang="en-GB" sz="3600" dirty="0"/>
          </a:p>
        </p:txBody>
      </p:sp>
      <p:pic>
        <p:nvPicPr>
          <p:cNvPr id="3076" name="Picture 4" descr="https://tristanverboven.files.wordpress.com/2011/06/brain-exerci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733800"/>
            <a:ext cx="26670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64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wipe(down)">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wipe(down)">
                                      <p:cBhvr>
                                        <p:cTn id="3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41148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052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292100"/>
            <a:ext cx="3429000"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815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263" y="292100"/>
            <a:ext cx="3419475"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2947391" y="2996952"/>
            <a:ext cx="1638300" cy="3438525"/>
          </a:xfrm>
          <a:prstGeom prst="rect">
            <a:avLst/>
          </a:prstGeom>
          <a:solidFill>
            <a:srgbClr val="FF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rgbClr val="FFFFFF"/>
                </a:solidFill>
                <a:effectLst/>
                <a:latin typeface="Garamond" pitchFamily="18" charset="0"/>
                <a:cs typeface="Arial" pitchFamily="34" charset="0"/>
              </a:rPr>
              <a:t>INTELLIGENT PRAISE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FFFFFF"/>
                </a:solidFill>
                <a:effectLst/>
                <a:latin typeface="Garamond" pitchFamily="18" charset="0"/>
                <a:cs typeface="Arial" pitchFamily="34" charset="0"/>
              </a:rPr>
              <a:t>You’re so clever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FFFFFF"/>
                </a:solidFill>
                <a:effectLst/>
                <a:latin typeface="Garamond" pitchFamily="18" charset="0"/>
                <a:cs typeface="Arial" pitchFamily="34" charset="0"/>
              </a:rPr>
              <a:t>You’re so intelligent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FFFFFF"/>
                </a:solidFill>
                <a:effectLst/>
                <a:latin typeface="Garamond" pitchFamily="18" charset="0"/>
                <a:cs typeface="Arial" pitchFamily="34" charset="0"/>
              </a:rPr>
              <a:t>You’re lucky, you’re gifted at...and it’s so easy for you 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FFFFFF"/>
                </a:solidFill>
                <a:effectLst/>
                <a:latin typeface="Garamond" pitchFamily="18" charset="0"/>
                <a:cs typeface="Arial" pitchFamily="34" charset="0"/>
              </a:rPr>
              <a:t>Don’t worry if you didn't get a great result, did you get a better score than x child?</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FFFFFF"/>
                </a:solidFill>
                <a:effectLst/>
                <a:latin typeface="Garamond" pitchFamily="18" charset="0"/>
                <a:cs typeface="Arial" pitchFamily="34" charset="0"/>
              </a:rPr>
              <a:t>Ah...you made a mistake, how many times have we told you to get it right first time?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 Box 4"/>
          <p:cNvSpPr txBox="1">
            <a:spLocks noChangeArrowheads="1"/>
          </p:cNvSpPr>
          <p:nvPr/>
        </p:nvSpPr>
        <p:spPr bwMode="auto">
          <a:xfrm>
            <a:off x="4654880" y="2996952"/>
            <a:ext cx="1600200" cy="3438525"/>
          </a:xfrm>
          <a:prstGeom prst="rect">
            <a:avLst/>
          </a:prstGeom>
          <a:solidFill>
            <a:srgbClr val="00B05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rgbClr val="FFFFFF"/>
                </a:solidFill>
                <a:effectLst/>
                <a:latin typeface="Garamond" pitchFamily="18" charset="0"/>
                <a:cs typeface="Arial" pitchFamily="34" charset="0"/>
              </a:rPr>
              <a:t>EFFORT            PRAISE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FFFFFF"/>
                </a:solidFill>
                <a:effectLst/>
                <a:latin typeface="Garamond" pitchFamily="18" charset="0"/>
                <a:cs typeface="Arial" pitchFamily="34" charset="0"/>
              </a:rPr>
              <a:t>I’ve noticed the effort you’re putting into…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FFFFFF"/>
                </a:solidFill>
                <a:effectLst/>
                <a:latin typeface="Garamond" pitchFamily="18" charset="0"/>
                <a:cs typeface="Arial" pitchFamily="34" charset="0"/>
              </a:rPr>
              <a:t>All of your hard work and practise is resulting in progress 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FFFFFF"/>
                </a:solidFill>
                <a:effectLst/>
                <a:latin typeface="Garamond" pitchFamily="18" charset="0"/>
                <a:cs typeface="Arial" pitchFamily="34" charset="0"/>
              </a:rPr>
              <a:t>I’m proud of how committed you have been to learning…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FFFFFF"/>
                </a:solidFill>
                <a:effectLst/>
                <a:latin typeface="Garamond" pitchFamily="18" charset="0"/>
                <a:cs typeface="Arial" pitchFamily="34" charset="0"/>
              </a:rPr>
              <a:t>Are you clear what you need to do to improve your learning next time?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FFFFFF"/>
                </a:solidFill>
                <a:effectLst/>
                <a:latin typeface="Garamond" pitchFamily="18" charset="0"/>
                <a:cs typeface="Arial" pitchFamily="34" charset="0"/>
              </a:rPr>
              <a:t>You made a mistake that OK.  You can learn from it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08707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339752" y="188640"/>
            <a:ext cx="4473575" cy="874713"/>
          </a:xfrm>
          <a:prstGeom prst="rect">
            <a:avLst/>
          </a:prstGeom>
          <a:solidFill>
            <a:srgbClr val="800080"/>
          </a:solidFill>
          <a:ln w="57150" cmpd="thinThick" algn="ctr">
            <a:solidFill>
              <a:srgbClr val="FFC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rgbClr val="FFFFFF"/>
                </a:solidFill>
                <a:effectLst/>
                <a:latin typeface="Garamond" pitchFamily="18" charset="0"/>
                <a:cs typeface="Arial" pitchFamily="34" charset="0"/>
              </a:rPr>
              <a:t>A few mind shifting tips for cultivating a growth mindset at home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 Box 3"/>
          <p:cNvSpPr txBox="1">
            <a:spLocks noChangeArrowheads="1"/>
          </p:cNvSpPr>
          <p:nvPr/>
        </p:nvSpPr>
        <p:spPr bwMode="auto">
          <a:xfrm>
            <a:off x="467544" y="1484784"/>
            <a:ext cx="2295525" cy="1628775"/>
          </a:xfrm>
          <a:prstGeom prst="rect">
            <a:avLst/>
          </a:prstGeom>
          <a:solidFill>
            <a:srgbClr val="FFFFFF"/>
          </a:solidFill>
          <a:ln w="57150" cmpd="thinThick"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0000"/>
                </a:solidFill>
                <a:effectLst/>
                <a:latin typeface="Garamond" pitchFamily="18" charset="0"/>
                <a:cs typeface="Arial" pitchFamily="34" charset="0"/>
              </a:rPr>
              <a:t>HELP CHILDREN RECONNECT WITH A TIME WHEN THEY LEARNED SOMETHING NEW THAT WAS A  CHALLENGE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rgbClr val="000000"/>
                </a:solidFill>
                <a:effectLst/>
                <a:latin typeface="Garamond" pitchFamily="18" charset="0"/>
                <a:cs typeface="Arial" pitchFamily="34" charset="0"/>
              </a:rPr>
              <a:t>Point out the developmental nature of ‘getting good’ - we all go through the process of making a lot of mistakes, practicing and then getting better.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3347864" y="1950397"/>
            <a:ext cx="2205037" cy="2088232"/>
          </a:xfrm>
          <a:prstGeom prst="rect">
            <a:avLst/>
          </a:prstGeom>
          <a:solidFill>
            <a:srgbClr val="FFFFFF"/>
          </a:solidFill>
          <a:ln w="57150" cmpd="thinThick"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0" u="none" strike="noStrike" cap="none" normalizeH="0" baseline="0" smtClean="0">
                <a:ln>
                  <a:noFill/>
                </a:ln>
                <a:solidFill>
                  <a:srgbClr val="000000"/>
                </a:solidFill>
                <a:effectLst/>
                <a:latin typeface="Garamond" pitchFamily="18" charset="0"/>
                <a:cs typeface="Arial" pitchFamily="34" charset="0"/>
              </a:rPr>
              <a:t>AVOID LABELS AND GIVE GROWTH MINDSET PRAISE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Garamond" pitchFamily="18" charset="0"/>
                <a:cs typeface="Arial" pitchFamily="34" charset="0"/>
              </a:rPr>
              <a:t>Don’t label yourself in ways that model a ‘fixed mindset’ (e.g. I’m a terrible cook….I was never good at Maths)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Garamond" pitchFamily="18" charset="0"/>
                <a:cs typeface="Arial" pitchFamily="34" charset="0"/>
              </a:rPr>
              <a:t>Praise and value effort, practise, sefl-correction and persistence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Garamond" pitchFamily="18" charset="0"/>
                <a:cs typeface="Arial" pitchFamily="34" charset="0"/>
              </a:rPr>
              <a:t>Don’t shelter your child from a failed task.  Ask “What can you learn from this experience?  What could you try differently next time?”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 Box 5"/>
          <p:cNvSpPr txBox="1">
            <a:spLocks noChangeArrowheads="1"/>
          </p:cNvSpPr>
          <p:nvPr/>
        </p:nvSpPr>
        <p:spPr bwMode="auto">
          <a:xfrm>
            <a:off x="5940152" y="1483538"/>
            <a:ext cx="2316162" cy="1471613"/>
          </a:xfrm>
          <a:prstGeom prst="rect">
            <a:avLst/>
          </a:prstGeom>
          <a:solidFill>
            <a:srgbClr val="FFFFFF"/>
          </a:solidFill>
          <a:ln w="57150" cmpd="thinThick" algn="ctr">
            <a:solidFill>
              <a:srgbClr val="660066"/>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0" u="none" strike="noStrike" cap="none" normalizeH="0" baseline="0" smtClean="0">
                <a:ln>
                  <a:noFill/>
                </a:ln>
                <a:solidFill>
                  <a:srgbClr val="000000"/>
                </a:solidFill>
                <a:effectLst/>
                <a:latin typeface="Garamond" pitchFamily="18" charset="0"/>
                <a:cs typeface="Arial" pitchFamily="34" charset="0"/>
              </a:rPr>
              <a:t>HELP CHILDREN GET CURIOUS ABOUT MISTAKES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Garamond" pitchFamily="18" charset="0"/>
                <a:cs typeface="Arial" pitchFamily="34" charset="0"/>
              </a:rPr>
              <a:t>Help them reframe a mistake as new information or as a step in the process of learning.  In addition, help them incorporate self-correction in their own learning process.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6"/>
          <p:cNvSpPr txBox="1">
            <a:spLocks noChangeArrowheads="1"/>
          </p:cNvSpPr>
          <p:nvPr/>
        </p:nvSpPr>
        <p:spPr bwMode="auto">
          <a:xfrm>
            <a:off x="683568" y="3565410"/>
            <a:ext cx="2365375" cy="1054100"/>
          </a:xfrm>
          <a:prstGeom prst="rect">
            <a:avLst/>
          </a:prstGeom>
          <a:solidFill>
            <a:srgbClr val="FFFFFF"/>
          </a:solidFill>
          <a:ln w="57150" cmpd="thinThick" algn="ctr">
            <a:solidFill>
              <a:srgbClr val="660066"/>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0" u="none" strike="noStrike" cap="none" normalizeH="0" baseline="0" smtClean="0">
                <a:ln>
                  <a:noFill/>
                </a:ln>
                <a:solidFill>
                  <a:srgbClr val="000000"/>
                </a:solidFill>
                <a:effectLst/>
                <a:latin typeface="Garamond" pitchFamily="18" charset="0"/>
                <a:cs typeface="Arial" pitchFamily="34" charset="0"/>
              </a:rPr>
              <a:t>HELP CHILDREN TALK BACK TO    NEGATIVE SELF-TALK WITH A GROWTH MINDSET VOICE</a:t>
            </a:r>
            <a:r>
              <a:rPr kumimoji="0" lang="en-GB" altLang="en-US" sz="900" b="0" i="0" u="none" strike="noStrike" cap="none" normalizeH="0" baseline="0" smtClean="0">
                <a:ln>
                  <a:noFill/>
                </a:ln>
                <a:solidFill>
                  <a:srgbClr val="000000"/>
                </a:solidFill>
                <a:effectLst/>
                <a:latin typeface="Garamond"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Garamond" pitchFamily="18" charset="0"/>
                <a:cs typeface="Arial" pitchFamily="34" charset="0"/>
              </a:rPr>
              <a:t>e.g I get better and better with practice this is hard, but will get easier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7"/>
          <p:cNvSpPr txBox="1">
            <a:spLocks noChangeArrowheads="1"/>
          </p:cNvSpPr>
          <p:nvPr/>
        </p:nvSpPr>
        <p:spPr bwMode="auto">
          <a:xfrm>
            <a:off x="907529" y="4941168"/>
            <a:ext cx="4592637" cy="1481138"/>
          </a:xfrm>
          <a:prstGeom prst="rect">
            <a:avLst/>
          </a:prstGeom>
          <a:solidFill>
            <a:srgbClr val="FFFFFF"/>
          </a:solidFill>
          <a:ln w="57150" cmpd="thinThick" algn="ctr">
            <a:solidFill>
              <a:srgbClr val="660066"/>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0" u="none" strike="noStrike" cap="none" normalizeH="0" baseline="0" smtClean="0">
                <a:ln>
                  <a:noFill/>
                </a:ln>
                <a:solidFill>
                  <a:srgbClr val="000000"/>
                </a:solidFill>
                <a:effectLst/>
                <a:latin typeface="Garamond" pitchFamily="18" charset="0"/>
                <a:cs typeface="Arial" pitchFamily="34" charset="0"/>
              </a:rPr>
              <a:t>HELP CHILDREN LEARN TO HEAR THEIR OWN FIXED MINDSET ‘VOICE’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Garamond" pitchFamily="18" charset="0"/>
                <a:cs typeface="Arial" pitchFamily="34" charset="0"/>
              </a:rPr>
              <a:t>Some examples:                                                                                           “That guy is brilliant; he never tries and he gets it”                                           “I got it wrong again, I’ll never get this”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Garamond" pitchFamily="18" charset="0"/>
                <a:cs typeface="Arial" pitchFamily="34" charset="0"/>
              </a:rPr>
              <a:t>Some children don’t even realise how fixed their mindset can be.  Discuss and challenge their  opinions and attitudes.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8"/>
          <p:cNvSpPr txBox="1">
            <a:spLocks noChangeArrowheads="1"/>
          </p:cNvSpPr>
          <p:nvPr/>
        </p:nvSpPr>
        <p:spPr bwMode="auto">
          <a:xfrm>
            <a:off x="6074295" y="3832299"/>
            <a:ext cx="2047875" cy="1849438"/>
          </a:xfrm>
          <a:prstGeom prst="rect">
            <a:avLst/>
          </a:prstGeom>
          <a:solidFill>
            <a:srgbClr val="FFFFFF"/>
          </a:solidFill>
          <a:ln w="57150" cmpd="thinThick" algn="ctr">
            <a:solidFill>
              <a:srgbClr val="660066"/>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0" u="none" strike="noStrike" cap="none" normalizeH="0" baseline="0" smtClean="0">
                <a:ln>
                  <a:noFill/>
                </a:ln>
                <a:solidFill>
                  <a:srgbClr val="000000"/>
                </a:solidFill>
                <a:effectLst/>
                <a:latin typeface="Garamond" pitchFamily="18" charset="0"/>
                <a:cs typeface="Arial" pitchFamily="34" charset="0"/>
              </a:rPr>
              <a:t>GET CURIOUS ABOUT YOUR CHILD’S  WORK THROUGH  QUESTIONS</a:t>
            </a:r>
            <a:endParaRPr kumimoji="0" lang="en-GB" altLang="en-US" sz="900" b="0" i="0" u="none" strike="noStrike" cap="none" normalizeH="0" baseline="0" smtClean="0">
              <a:ln>
                <a:noFill/>
              </a:ln>
              <a:solidFill>
                <a:srgbClr val="000000"/>
              </a:solidFill>
              <a:effectLst/>
              <a:latin typeface="Garamond"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Garamond" pitchFamily="18" charset="0"/>
                <a:cs typeface="Arial" pitchFamily="34" charset="0"/>
              </a:rPr>
              <a:t>How did you figure that out?  What’s another way you could have done that?  How many times did your try before it turned out that way?  What could you try differently next time?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073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b="1" dirty="0" smtClean="0"/>
              <a:t>Black cab taxi training in London</a:t>
            </a:r>
            <a:endParaRPr lang="en-GB" sz="4800" b="1" dirty="0"/>
          </a:p>
        </p:txBody>
      </p:sp>
      <p:sp>
        <p:nvSpPr>
          <p:cNvPr id="3" name="Content Placeholder 2"/>
          <p:cNvSpPr>
            <a:spLocks noGrp="1"/>
          </p:cNvSpPr>
          <p:nvPr>
            <p:ph idx="1"/>
          </p:nvPr>
        </p:nvSpPr>
        <p:spPr>
          <a:xfrm>
            <a:off x="457200" y="1600200"/>
            <a:ext cx="8229600" cy="4925144"/>
          </a:xfrm>
        </p:spPr>
        <p:txBody>
          <a:bodyPr>
            <a:normAutofit fontScale="92500" lnSpcReduction="10000"/>
          </a:bodyPr>
          <a:lstStyle/>
          <a:p>
            <a:pPr marL="0" indent="0">
              <a:buNone/>
            </a:pPr>
            <a:r>
              <a:rPr lang="en-GB" dirty="0" smtClean="0"/>
              <a:t>How long do you think it takes to become a black cab taxi driver in London?</a:t>
            </a:r>
          </a:p>
          <a:p>
            <a:pPr marL="0" indent="0" algn="ctr">
              <a:buNone/>
            </a:pPr>
            <a:r>
              <a:rPr lang="en-GB" dirty="0" smtClean="0"/>
              <a:t>3 years</a:t>
            </a:r>
          </a:p>
          <a:p>
            <a:pPr marL="0" indent="0" algn="ctr">
              <a:buNone/>
            </a:pPr>
            <a:r>
              <a:rPr lang="en-GB" dirty="0" smtClean="0"/>
              <a:t>Taxi drivers need to be able to work out alternative routes mentally throughout the City to avoid excessive congestion.</a:t>
            </a:r>
          </a:p>
          <a:p>
            <a:pPr marL="0" indent="0">
              <a:buNone/>
            </a:pPr>
            <a:r>
              <a:rPr lang="en-GB" dirty="0" smtClean="0"/>
              <a:t>The training was tested.  </a:t>
            </a:r>
            <a:endParaRPr lang="en-GB" dirty="0" smtClean="0"/>
          </a:p>
          <a:p>
            <a:pPr marL="0" indent="0">
              <a:buNone/>
            </a:pPr>
            <a:r>
              <a:rPr lang="en-GB" dirty="0" smtClean="0"/>
              <a:t>A driver’s </a:t>
            </a:r>
            <a:r>
              <a:rPr lang="en-GB" dirty="0" smtClean="0"/>
              <a:t>brain development</a:t>
            </a:r>
          </a:p>
          <a:p>
            <a:pPr marL="0" indent="0">
              <a:buNone/>
            </a:pPr>
            <a:r>
              <a:rPr lang="en-GB" dirty="0" smtClean="0"/>
              <a:t>Increased by 30% from the start to</a:t>
            </a:r>
          </a:p>
          <a:p>
            <a:pPr marL="0" indent="0">
              <a:buNone/>
            </a:pPr>
            <a:r>
              <a:rPr lang="en-GB" dirty="0" smtClean="0"/>
              <a:t>the end of the training.</a:t>
            </a:r>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944" y="4653136"/>
            <a:ext cx="3063758" cy="2090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70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i="1" u="sng" dirty="0" smtClean="0"/>
              <a:t>What is a </a:t>
            </a:r>
            <a:r>
              <a:rPr lang="en-GB" sz="6600" b="1" i="1" u="sng" dirty="0" err="1" smtClean="0"/>
              <a:t>mindset</a:t>
            </a:r>
            <a:r>
              <a:rPr lang="en-GB" sz="6600" b="1" i="1" u="sng" dirty="0" smtClean="0"/>
              <a:t>?</a:t>
            </a:r>
            <a:endParaRPr lang="en-GB" sz="6600" b="1" i="1" u="sng" dirty="0"/>
          </a:p>
        </p:txBody>
      </p:sp>
      <p:sp>
        <p:nvSpPr>
          <p:cNvPr id="3" name="Content Placeholder 2"/>
          <p:cNvSpPr>
            <a:spLocks noGrp="1"/>
          </p:cNvSpPr>
          <p:nvPr>
            <p:ph idx="1"/>
          </p:nvPr>
        </p:nvSpPr>
        <p:spPr>
          <a:xfrm>
            <a:off x="395536" y="1556793"/>
            <a:ext cx="8229600" cy="3312368"/>
          </a:xfrm>
        </p:spPr>
        <p:txBody>
          <a:bodyPr/>
          <a:lstStyle/>
          <a:p>
            <a:pPr marL="0" indent="0" algn="ctr">
              <a:buNone/>
            </a:pPr>
            <a:r>
              <a:rPr lang="en-GB" dirty="0" smtClean="0"/>
              <a:t>It is simply a BELIEF</a:t>
            </a:r>
          </a:p>
          <a:p>
            <a:pPr marL="0" indent="0" algn="ctr">
              <a:buNone/>
            </a:pPr>
            <a:endParaRPr lang="en-GB" dirty="0"/>
          </a:p>
          <a:p>
            <a:pPr marL="0" indent="0" algn="ctr">
              <a:buNone/>
            </a:pPr>
            <a:r>
              <a:rPr lang="en-GB" dirty="0"/>
              <a:t>a</a:t>
            </a:r>
            <a:r>
              <a:rPr lang="en-GB" dirty="0" smtClean="0"/>
              <a:t>bout YOURSELF</a:t>
            </a:r>
          </a:p>
          <a:p>
            <a:pPr marL="0" indent="0" algn="ctr">
              <a:buNone/>
            </a:pPr>
            <a:endParaRPr lang="en-GB" dirty="0"/>
          </a:p>
          <a:p>
            <a:pPr marL="0" indent="0" algn="ctr">
              <a:buNone/>
            </a:pPr>
            <a:r>
              <a:rPr lang="en-GB" dirty="0" smtClean="0"/>
              <a:t>Can relate to ability, faith, personality, talent</a:t>
            </a:r>
          </a:p>
          <a:p>
            <a:pPr marL="0" indent="0" algn="ctr">
              <a:buNone/>
            </a:pPr>
            <a:endParaRPr lang="en-GB" dirty="0"/>
          </a:p>
        </p:txBody>
      </p:sp>
      <p:cxnSp>
        <p:nvCxnSpPr>
          <p:cNvPr id="5" name="Straight Arrow Connector 4"/>
          <p:cNvCxnSpPr/>
          <p:nvPr/>
        </p:nvCxnSpPr>
        <p:spPr>
          <a:xfrm>
            <a:off x="4644008" y="2204864"/>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644008" y="3356992"/>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25144"/>
            <a:ext cx="8401546"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20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u="sng" dirty="0" smtClean="0"/>
              <a:t>We all have a </a:t>
            </a:r>
            <a:r>
              <a:rPr lang="en-GB" b="1" i="1" u="sng" dirty="0" err="1" smtClean="0"/>
              <a:t>mindset</a:t>
            </a:r>
            <a:endParaRPr lang="en-GB" b="1" i="1" u="sng" dirty="0"/>
          </a:p>
        </p:txBody>
      </p:sp>
      <p:sp>
        <p:nvSpPr>
          <p:cNvPr id="3" name="Text Placeholder 2"/>
          <p:cNvSpPr>
            <a:spLocks noGrp="1"/>
          </p:cNvSpPr>
          <p:nvPr>
            <p:ph type="body" idx="1"/>
          </p:nvPr>
        </p:nvSpPr>
        <p:spPr/>
        <p:txBody>
          <a:bodyPr>
            <a:noAutofit/>
          </a:bodyPr>
          <a:lstStyle/>
          <a:p>
            <a:pPr algn="ctr"/>
            <a:r>
              <a:rPr lang="en-GB" sz="4400" dirty="0" smtClean="0"/>
              <a:t>Growth </a:t>
            </a:r>
            <a:r>
              <a:rPr lang="en-GB" sz="4400" dirty="0" err="1"/>
              <a:t>M</a:t>
            </a:r>
            <a:r>
              <a:rPr lang="en-GB" sz="4400" dirty="0" err="1" smtClean="0"/>
              <a:t>indset</a:t>
            </a:r>
            <a:endParaRPr lang="en-GB" sz="4400" dirty="0"/>
          </a:p>
        </p:txBody>
      </p:sp>
      <p:sp>
        <p:nvSpPr>
          <p:cNvPr id="4" name="Content Placeholder 3"/>
          <p:cNvSpPr>
            <a:spLocks noGrp="1"/>
          </p:cNvSpPr>
          <p:nvPr>
            <p:ph sz="half" idx="2"/>
          </p:nvPr>
        </p:nvSpPr>
        <p:spPr>
          <a:xfrm>
            <a:off x="457200" y="2174875"/>
            <a:ext cx="4040188" cy="3126333"/>
          </a:xfrm>
        </p:spPr>
        <p:txBody>
          <a:bodyPr/>
          <a:lstStyle/>
          <a:p>
            <a:pPr marL="0" indent="0" algn="ctr">
              <a:buNone/>
            </a:pPr>
            <a:r>
              <a:rPr lang="en-GB" sz="4800" b="1" dirty="0" smtClean="0">
                <a:solidFill>
                  <a:srgbClr val="00B050"/>
                </a:solidFill>
              </a:rPr>
              <a:t>Intelligence and talent can go up or down</a:t>
            </a:r>
          </a:p>
          <a:p>
            <a:pPr marL="0" indent="0" algn="ctr">
              <a:buNone/>
            </a:pPr>
            <a:endParaRPr lang="en-GB" b="1" dirty="0">
              <a:solidFill>
                <a:srgbClr val="FF0000"/>
              </a:solidFill>
            </a:endParaRPr>
          </a:p>
        </p:txBody>
      </p:sp>
      <p:sp>
        <p:nvSpPr>
          <p:cNvPr id="5" name="Text Placeholder 4"/>
          <p:cNvSpPr>
            <a:spLocks noGrp="1"/>
          </p:cNvSpPr>
          <p:nvPr>
            <p:ph type="body" sz="quarter" idx="3"/>
          </p:nvPr>
        </p:nvSpPr>
        <p:spPr/>
        <p:txBody>
          <a:bodyPr>
            <a:noAutofit/>
          </a:bodyPr>
          <a:lstStyle/>
          <a:p>
            <a:pPr algn="ctr"/>
            <a:r>
              <a:rPr lang="en-GB" sz="4400" dirty="0" smtClean="0"/>
              <a:t>Fixed </a:t>
            </a:r>
            <a:r>
              <a:rPr lang="en-GB" sz="4400" dirty="0" err="1" smtClean="0"/>
              <a:t>Mindset</a:t>
            </a:r>
            <a:endParaRPr lang="en-GB" sz="4400" dirty="0"/>
          </a:p>
        </p:txBody>
      </p:sp>
      <p:sp>
        <p:nvSpPr>
          <p:cNvPr id="6" name="Content Placeholder 5"/>
          <p:cNvSpPr>
            <a:spLocks noGrp="1"/>
          </p:cNvSpPr>
          <p:nvPr>
            <p:ph sz="quarter" idx="4"/>
          </p:nvPr>
        </p:nvSpPr>
        <p:spPr>
          <a:xfrm>
            <a:off x="4645025" y="2174875"/>
            <a:ext cx="4041775" cy="3054325"/>
          </a:xfrm>
        </p:spPr>
        <p:txBody>
          <a:bodyPr>
            <a:normAutofit/>
          </a:bodyPr>
          <a:lstStyle/>
          <a:p>
            <a:pPr marL="0" indent="0" algn="ctr">
              <a:buNone/>
            </a:pPr>
            <a:r>
              <a:rPr lang="en-GB" sz="4800" b="1" dirty="0">
                <a:solidFill>
                  <a:srgbClr val="FF0000"/>
                </a:solidFill>
              </a:rPr>
              <a:t>You think that intelligence and talent are fixed a birth</a:t>
            </a:r>
          </a:p>
          <a:p>
            <a:pPr marL="0" indent="0" algn="ctr">
              <a:buNone/>
            </a:pPr>
            <a:endParaRPr lang="en-GB" sz="4800" b="1" dirty="0">
              <a:solidFill>
                <a:srgbClr val="00B050"/>
              </a:solidFill>
            </a:endParaRPr>
          </a:p>
        </p:txBody>
      </p:sp>
      <p:sp>
        <p:nvSpPr>
          <p:cNvPr id="7" name="TextBox 6"/>
          <p:cNvSpPr txBox="1"/>
          <p:nvPr/>
        </p:nvSpPr>
        <p:spPr>
          <a:xfrm>
            <a:off x="395536" y="5373216"/>
            <a:ext cx="8352928" cy="830997"/>
          </a:xfrm>
          <a:prstGeom prst="rect">
            <a:avLst/>
          </a:prstGeom>
          <a:noFill/>
        </p:spPr>
        <p:txBody>
          <a:bodyPr wrap="square" rtlCol="0">
            <a:spAutoFit/>
          </a:bodyPr>
          <a:lstStyle/>
          <a:p>
            <a:pPr algn="ctr"/>
            <a:r>
              <a:rPr lang="en-GB" sz="2400" b="1" dirty="0" smtClean="0"/>
              <a:t>Many of us have a fixed </a:t>
            </a:r>
            <a:r>
              <a:rPr lang="en-GB" sz="2400" b="1" dirty="0" err="1" smtClean="0"/>
              <a:t>mindset</a:t>
            </a:r>
            <a:r>
              <a:rPr lang="en-GB" sz="2400" b="1" dirty="0" smtClean="0"/>
              <a:t> </a:t>
            </a:r>
            <a:r>
              <a:rPr lang="en-GB" sz="2400" b="1" dirty="0" smtClean="0"/>
              <a:t>in some </a:t>
            </a:r>
            <a:r>
              <a:rPr lang="en-GB" sz="2400" b="1" dirty="0" smtClean="0"/>
              <a:t>experiences and subjects and a growth </a:t>
            </a:r>
            <a:r>
              <a:rPr lang="en-GB" sz="2400" b="1" dirty="0" err="1" smtClean="0"/>
              <a:t>mindset</a:t>
            </a:r>
            <a:r>
              <a:rPr lang="en-GB" sz="2400" b="1" dirty="0" smtClean="0"/>
              <a:t> in others</a:t>
            </a:r>
            <a:endParaRPr lang="en-GB" sz="2400" b="1" dirty="0"/>
          </a:p>
        </p:txBody>
      </p:sp>
    </p:spTree>
    <p:extLst>
      <p:ext uri="{BB962C8B-B14F-4D97-AF65-F5344CB8AC3E}">
        <p14:creationId xmlns:p14="http://schemas.microsoft.com/office/powerpoint/2010/main" val="255014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214048" cy="7414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713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02634"/>
          </a:xfrm>
        </p:spPr>
        <p:txBody>
          <a:bodyPr>
            <a:noAutofit/>
          </a:bodyPr>
          <a:lstStyle/>
          <a:p>
            <a:r>
              <a:rPr lang="en-GB" sz="6600" b="1" i="1" dirty="0" smtClean="0">
                <a:solidFill>
                  <a:schemeClr val="bg1"/>
                </a:solidFill>
              </a:rPr>
              <a:t>A Growth </a:t>
            </a:r>
            <a:r>
              <a:rPr lang="en-GB" sz="6600" b="1" i="1" dirty="0" err="1" smtClean="0">
                <a:solidFill>
                  <a:schemeClr val="bg1"/>
                </a:solidFill>
              </a:rPr>
              <a:t>mindset</a:t>
            </a:r>
            <a:r>
              <a:rPr lang="en-GB" sz="6600" b="1" i="1" dirty="0" smtClean="0">
                <a:solidFill>
                  <a:schemeClr val="bg1"/>
                </a:solidFill>
              </a:rPr>
              <a:t> begins with us all – what do we do when things become difficult?</a:t>
            </a:r>
            <a:endParaRPr lang="en-GB" sz="6600" b="1" i="1"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725144"/>
            <a:ext cx="2042344" cy="19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725143"/>
            <a:ext cx="1944216" cy="1915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864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p:cTn id="12" dur="1000" fill="hold"/>
                                        <p:tgtEl>
                                          <p:spTgt spid="2051"/>
                                        </p:tgtEl>
                                        <p:attrNameLst>
                                          <p:attrName>ppt_w</p:attrName>
                                        </p:attrNameLst>
                                      </p:cBhvr>
                                      <p:tavLst>
                                        <p:tav tm="0">
                                          <p:val>
                                            <p:fltVal val="0"/>
                                          </p:val>
                                        </p:tav>
                                        <p:tav tm="100000">
                                          <p:val>
                                            <p:strVal val="#ppt_w"/>
                                          </p:val>
                                        </p:tav>
                                      </p:tavLst>
                                    </p:anim>
                                    <p:anim calcmode="lin" valueType="num">
                                      <p:cBhvr>
                                        <p:cTn id="13" dur="1000" fill="hold"/>
                                        <p:tgtEl>
                                          <p:spTgt spid="2051"/>
                                        </p:tgtEl>
                                        <p:attrNameLst>
                                          <p:attrName>ppt_h</p:attrName>
                                        </p:attrNameLst>
                                      </p:cBhvr>
                                      <p:tavLst>
                                        <p:tav tm="0">
                                          <p:val>
                                            <p:fltVal val="0"/>
                                          </p:val>
                                        </p:tav>
                                        <p:tav tm="100000">
                                          <p:val>
                                            <p:strVal val="#ppt_h"/>
                                          </p:val>
                                        </p:tav>
                                      </p:tavLst>
                                    </p:anim>
                                    <p:anim calcmode="lin" valueType="num">
                                      <p:cBhvr>
                                        <p:cTn id="14" dur="1000" fill="hold"/>
                                        <p:tgtEl>
                                          <p:spTgt spid="2051"/>
                                        </p:tgtEl>
                                        <p:attrNameLst>
                                          <p:attrName>style.rotation</p:attrName>
                                        </p:attrNameLst>
                                      </p:cBhvr>
                                      <p:tavLst>
                                        <p:tav tm="0">
                                          <p:val>
                                            <p:fltVal val="90"/>
                                          </p:val>
                                        </p:tav>
                                        <p:tav tm="100000">
                                          <p:val>
                                            <p:fltVal val="0"/>
                                          </p:val>
                                        </p:tav>
                                      </p:tavLst>
                                    </p:anim>
                                    <p:animEffect transition="in" filter="fade">
                                      <p:cBhvr>
                                        <p:cTn id="15"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smtClean="0"/>
              <a:t>Some adult case studies of growth </a:t>
            </a:r>
            <a:r>
              <a:rPr lang="en-GB" b="1" dirty="0" err="1" smtClean="0"/>
              <a:t>mindset</a:t>
            </a:r>
            <a:endParaRPr lang="en-GB" b="1" dirty="0"/>
          </a:p>
        </p:txBody>
      </p:sp>
      <p:sp>
        <p:nvSpPr>
          <p:cNvPr id="3" name="Content Placeholder 2"/>
          <p:cNvSpPr>
            <a:spLocks noGrp="1"/>
          </p:cNvSpPr>
          <p:nvPr>
            <p:ph sz="half" idx="1"/>
          </p:nvPr>
        </p:nvSpPr>
        <p:spPr/>
        <p:txBody>
          <a:bodyPr/>
          <a:lstStyle/>
          <a:p>
            <a:pPr marL="0" indent="0">
              <a:buNone/>
            </a:pPr>
            <a:r>
              <a:rPr lang="en-GB" b="1" dirty="0" smtClean="0"/>
              <a:t>Who’s this?</a:t>
            </a:r>
            <a:endParaRPr lang="en-GB" b="1" dirty="0"/>
          </a:p>
        </p:txBody>
      </p:sp>
      <p:pic>
        <p:nvPicPr>
          <p:cNvPr id="7170" name="Picture 2" descr="https://upload.wikimedia.org/wikipedia/commons/9/9d/Thomas_Ediso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700808"/>
            <a:ext cx="3752939" cy="480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87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6390</TotalTime>
  <Words>1318</Words>
  <Application>Microsoft Office PowerPoint</Application>
  <PresentationFormat>On-screen Show (4:3)</PresentationFormat>
  <Paragraphs>138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Developing a growth mindset culture in school</vt:lpstr>
      <vt:lpstr>What is growth mindset?</vt:lpstr>
      <vt:lpstr>Your brain is like a muscle</vt:lpstr>
      <vt:lpstr>Black cab taxi training in London</vt:lpstr>
      <vt:lpstr>What is a mindset?</vt:lpstr>
      <vt:lpstr>We all have a mindset</vt:lpstr>
      <vt:lpstr>PowerPoint Presentation</vt:lpstr>
      <vt:lpstr>A Growth mindset begins with us all – what do we do when things become difficult?</vt:lpstr>
      <vt:lpstr>Some adult case studies of growth mindset</vt:lpstr>
      <vt:lpstr>Thomas Edison</vt:lpstr>
      <vt:lpstr>Who’s this?</vt:lpstr>
      <vt:lpstr>Taylor Swift</vt:lpstr>
      <vt:lpstr>Children are exposed to people who are at the pinnacle of their careers.  </vt:lpstr>
      <vt:lpstr>PowerPoint Presentation</vt:lpstr>
      <vt:lpstr>It all appears effortless and that it ‘just happened’.  The reality of success is the zig zag road up a mountain.</vt:lpstr>
      <vt:lpstr>PowerPoint Presentation</vt:lpstr>
      <vt:lpstr>Promoting learning goals</vt:lpstr>
      <vt:lpstr>Where do we start?</vt:lpstr>
      <vt:lpstr>Giving children growth mindset language</vt:lpstr>
      <vt:lpstr>Mental Contrasting</vt:lpstr>
      <vt:lpstr>Marvellous mistakes</vt:lpstr>
      <vt:lpstr>Making the most of mistakes</vt:lpstr>
      <vt:lpstr>Pay attention to Working Memory</vt:lpstr>
      <vt:lpstr>PowerPoint Presentation</vt:lpstr>
      <vt:lpstr>Good mistakes/editing</vt:lpstr>
      <vt:lpstr>PowerPoint Presentation</vt:lpstr>
      <vt:lpstr>PowerPoint Presentation</vt:lpstr>
      <vt:lpstr>PowerPoint Presentation</vt:lpstr>
      <vt:lpstr>What can you do to help support your child at home with growth mindset?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dc:creator>
  <cp:lastModifiedBy>Andy Spooner</cp:lastModifiedBy>
  <cp:revision>35</cp:revision>
  <dcterms:created xsi:type="dcterms:W3CDTF">2016-08-21T18:58:31Z</dcterms:created>
  <dcterms:modified xsi:type="dcterms:W3CDTF">2016-11-28T11:16:55Z</dcterms:modified>
</cp:coreProperties>
</file>